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2" r:id="rId4"/>
    <p:sldId id="259" r:id="rId5"/>
    <p:sldId id="260" r:id="rId6"/>
    <p:sldId id="262" r:id="rId7"/>
    <p:sldId id="263" r:id="rId8"/>
    <p:sldId id="264" r:id="rId9"/>
    <p:sldId id="265" r:id="rId10"/>
    <p:sldId id="266" r:id="rId11"/>
    <p:sldId id="267" r:id="rId12"/>
    <p:sldId id="274" r:id="rId13"/>
    <p:sldId id="276" r:id="rId14"/>
    <p:sldId id="275" r:id="rId15"/>
    <p:sldId id="273" r:id="rId16"/>
    <p:sldId id="277" r:id="rId17"/>
    <p:sldId id="278" r:id="rId18"/>
    <p:sldId id="279" r:id="rId19"/>
    <p:sldId id="280" r:id="rId20"/>
    <p:sldId id="281" r:id="rId21"/>
    <p:sldId id="270" r:id="rId22"/>
    <p:sldId id="28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94504" autoAdjust="0"/>
  </p:normalViewPr>
  <p:slideViewPr>
    <p:cSldViewPr snapToGrid="0">
      <p:cViewPr varScale="1">
        <p:scale>
          <a:sx n="78" d="100"/>
          <a:sy n="78" d="100"/>
        </p:scale>
        <p:origin x="141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dministratorPPIDS\AppData\Roaming\Microsoft\Excel\Book1%20(version%201).xlsb"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dministratorPPIDS\AppData\Roaming\Microsoft\Excel\Book1%20(version%201).xlsb"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00%20AL%20S3%20PENDIDIKAN\Data%20Jurnal%20FKIP%20(2)%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Program Studi di FKIP Unila</a:t>
            </a:r>
          </a:p>
          <a:p>
            <a:pPr>
              <a:defRPr/>
            </a:pP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Jumlah</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080-4FB6-84E8-6F0A2500397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080-4FB6-84E8-6F0A2500397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080-4FB6-84E8-6F0A2500397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080-4FB6-84E8-6F0A25003973}"/>
              </c:ext>
            </c:extLst>
          </c:dPt>
          <c:dLbls>
            <c:dLbl>
              <c:idx val="0"/>
              <c:layout>
                <c:manualLayout>
                  <c:x val="-7.5518810148731463E-2"/>
                  <c:y val="0.1400488480606590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080-4FB6-84E8-6F0A25003973}"/>
                </c:ext>
              </c:extLst>
            </c:dLbl>
            <c:dLbl>
              <c:idx val="1"/>
              <c:layout>
                <c:manualLayout>
                  <c:x val="-0.11516032370953631"/>
                  <c:y val="9.052019539224263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080-4FB6-84E8-6F0A25003973}"/>
                </c:ext>
              </c:extLst>
            </c:dLbl>
            <c:dLbl>
              <c:idx val="3"/>
              <c:layout>
                <c:manualLayout>
                  <c:x val="6.9960848643919465E-2"/>
                  <c:y val="0.1956044036162145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080-4FB6-84E8-6F0A2500397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S3</c:v>
                </c:pt>
                <c:pt idx="1">
                  <c:v>S2</c:v>
                </c:pt>
                <c:pt idx="2">
                  <c:v>S1</c:v>
                </c:pt>
                <c:pt idx="3">
                  <c:v>PPG</c:v>
                </c:pt>
              </c:strCache>
            </c:strRef>
          </c:cat>
          <c:val>
            <c:numRef>
              <c:f>Sheet1!$B$2:$B$5</c:f>
              <c:numCache>
                <c:formatCode>General</c:formatCode>
                <c:ptCount val="4"/>
                <c:pt idx="0">
                  <c:v>1</c:v>
                </c:pt>
                <c:pt idx="1">
                  <c:v>10</c:v>
                </c:pt>
                <c:pt idx="2">
                  <c:v>19</c:v>
                </c:pt>
                <c:pt idx="3">
                  <c:v>1</c:v>
                </c:pt>
              </c:numCache>
            </c:numRef>
          </c:val>
          <c:extLst>
            <c:ext xmlns:c16="http://schemas.microsoft.com/office/drawing/2014/chart" uri="{C3380CC4-5D6E-409C-BE32-E72D297353CC}">
              <c16:uniqueId val="{00000008-1080-4FB6-84E8-6F0A25003973}"/>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8370406824146988"/>
          <c:y val="0.44317002041411491"/>
          <c:w val="0.11629593175853019"/>
          <c:h val="0.3125021872265966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Sheet3!$B$2</c:f>
              <c:strCache>
                <c:ptCount val="1"/>
                <c:pt idx="0">
                  <c:v>Lektor Kepala</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Sheet3!$C$1:$E$1</c:f>
              <c:numCache>
                <c:formatCode>General</c:formatCode>
                <c:ptCount val="3"/>
                <c:pt idx="0">
                  <c:v>2020</c:v>
                </c:pt>
                <c:pt idx="1">
                  <c:v>2021</c:v>
                </c:pt>
                <c:pt idx="2">
                  <c:v>2022</c:v>
                </c:pt>
              </c:numCache>
            </c:numRef>
          </c:cat>
          <c:val>
            <c:numRef>
              <c:f>Sheet3!$C$2:$E$2</c:f>
              <c:numCache>
                <c:formatCode>General</c:formatCode>
                <c:ptCount val="3"/>
                <c:pt idx="0">
                  <c:v>48</c:v>
                </c:pt>
                <c:pt idx="1">
                  <c:v>52</c:v>
                </c:pt>
                <c:pt idx="2">
                  <c:v>60</c:v>
                </c:pt>
              </c:numCache>
            </c:numRef>
          </c:val>
          <c:extLst>
            <c:ext xmlns:c16="http://schemas.microsoft.com/office/drawing/2014/chart" uri="{C3380CC4-5D6E-409C-BE32-E72D297353CC}">
              <c16:uniqueId val="{00000000-F0B9-43BE-8495-F70F08CD1AA2}"/>
            </c:ext>
          </c:extLst>
        </c:ser>
        <c:ser>
          <c:idx val="1"/>
          <c:order val="1"/>
          <c:tx>
            <c:strRef>
              <c:f>Sheet3!$B$3</c:f>
              <c:strCache>
                <c:ptCount val="1"/>
                <c:pt idx="0">
                  <c:v>Guru Besar</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Sheet3!$C$1:$E$1</c:f>
              <c:numCache>
                <c:formatCode>General</c:formatCode>
                <c:ptCount val="3"/>
                <c:pt idx="0">
                  <c:v>2020</c:v>
                </c:pt>
                <c:pt idx="1">
                  <c:v>2021</c:v>
                </c:pt>
                <c:pt idx="2">
                  <c:v>2022</c:v>
                </c:pt>
              </c:numCache>
            </c:numRef>
          </c:cat>
          <c:val>
            <c:numRef>
              <c:f>Sheet3!$C$3:$E$3</c:f>
              <c:numCache>
                <c:formatCode>General</c:formatCode>
                <c:ptCount val="3"/>
                <c:pt idx="0">
                  <c:v>7</c:v>
                </c:pt>
                <c:pt idx="1">
                  <c:v>10</c:v>
                </c:pt>
                <c:pt idx="2">
                  <c:v>15</c:v>
                </c:pt>
              </c:numCache>
            </c:numRef>
          </c:val>
          <c:extLst>
            <c:ext xmlns:c16="http://schemas.microsoft.com/office/drawing/2014/chart" uri="{C3380CC4-5D6E-409C-BE32-E72D297353CC}">
              <c16:uniqueId val="{00000001-F0B9-43BE-8495-F70F08CD1AA2}"/>
            </c:ext>
          </c:extLst>
        </c:ser>
        <c:dLbls>
          <c:showLegendKey val="0"/>
          <c:showVal val="1"/>
          <c:showCatName val="0"/>
          <c:showSerName val="0"/>
          <c:showPercent val="0"/>
          <c:showBubbleSize val="0"/>
        </c:dLbls>
        <c:gapWidth val="65"/>
        <c:shape val="box"/>
        <c:axId val="1009474624"/>
        <c:axId val="1009472448"/>
        <c:axId val="0"/>
      </c:bar3DChart>
      <c:catAx>
        <c:axId val="10094746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09472448"/>
        <c:crosses val="autoZero"/>
        <c:auto val="1"/>
        <c:lblAlgn val="ctr"/>
        <c:lblOffset val="100"/>
        <c:noMultiLvlLbl val="0"/>
      </c:catAx>
      <c:valAx>
        <c:axId val="100947244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00947462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Akreditasi</a:t>
            </a:r>
            <a:r>
              <a:rPr lang="en-US" baseline="0"/>
              <a:t> PS di FKIP Unila</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Sheet1!$C$2</c:f>
              <c:strCache>
                <c:ptCount val="1"/>
                <c:pt idx="0">
                  <c:v>Jumlah</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5E0-46E5-9C11-53F93FE4868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5E0-46E5-9C11-53F93FE4868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85E0-46E5-9C11-53F93FE4868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Sheet1!$B$3:$B$5</c:f>
              <c:strCache>
                <c:ptCount val="3"/>
                <c:pt idx="0">
                  <c:v>A</c:v>
                </c:pt>
                <c:pt idx="1">
                  <c:v>B</c:v>
                </c:pt>
                <c:pt idx="2">
                  <c:v>Belum Akreditasi</c:v>
                </c:pt>
              </c:strCache>
            </c:strRef>
          </c:cat>
          <c:val>
            <c:numRef>
              <c:f>Sheet1!$C$3:$C$5</c:f>
              <c:numCache>
                <c:formatCode>General</c:formatCode>
                <c:ptCount val="3"/>
                <c:pt idx="0">
                  <c:v>4</c:v>
                </c:pt>
                <c:pt idx="1">
                  <c:v>25</c:v>
                </c:pt>
                <c:pt idx="2">
                  <c:v>2</c:v>
                </c:pt>
              </c:numCache>
            </c:numRef>
          </c:val>
          <c:extLst>
            <c:ext xmlns:c16="http://schemas.microsoft.com/office/drawing/2014/chart" uri="{C3380CC4-5D6E-409C-BE32-E72D297353CC}">
              <c16:uniqueId val="{00000006-85E0-46E5-9C11-53F93FE4868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06E-43D1-9437-94EAFAE303F9}"/>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06E-43D1-9437-94EAFAE303F9}"/>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06E-43D1-9437-94EAFAE303F9}"/>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06E-43D1-9437-94EAFAE303F9}"/>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206E-43D1-9437-94EAFAE303F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Sheet2!$A$1:$A$5</c:f>
              <c:strCache>
                <c:ptCount val="5"/>
                <c:pt idx="0">
                  <c:v>Guru Besar</c:v>
                </c:pt>
                <c:pt idx="1">
                  <c:v>Lektor Kepala</c:v>
                </c:pt>
                <c:pt idx="2">
                  <c:v>Lektor</c:v>
                </c:pt>
                <c:pt idx="3">
                  <c:v>Asisten Ahli</c:v>
                </c:pt>
                <c:pt idx="4">
                  <c:v>Tenaga Pengajar</c:v>
                </c:pt>
              </c:strCache>
            </c:strRef>
          </c:cat>
          <c:val>
            <c:numRef>
              <c:f>Sheet2!$B$1:$B$5</c:f>
              <c:numCache>
                <c:formatCode>General</c:formatCode>
                <c:ptCount val="5"/>
                <c:pt idx="0">
                  <c:v>15</c:v>
                </c:pt>
                <c:pt idx="1">
                  <c:v>60</c:v>
                </c:pt>
                <c:pt idx="2">
                  <c:v>63</c:v>
                </c:pt>
                <c:pt idx="3">
                  <c:v>53</c:v>
                </c:pt>
                <c:pt idx="4">
                  <c:v>7</c:v>
                </c:pt>
              </c:numCache>
            </c:numRef>
          </c:val>
          <c:extLst>
            <c:ext xmlns:c16="http://schemas.microsoft.com/office/drawing/2014/chart" uri="{C3380CC4-5D6E-409C-BE32-E72D297353CC}">
              <c16:uniqueId val="{0000000A-206E-43D1-9437-94EAFAE303F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B32-40C8-8778-90600820F7F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B32-40C8-8778-90600820F7F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Sheet2!$A$23:$A$24</c:f>
              <c:strCache>
                <c:ptCount val="2"/>
                <c:pt idx="0">
                  <c:v>S3</c:v>
                </c:pt>
                <c:pt idx="1">
                  <c:v>S2</c:v>
                </c:pt>
              </c:strCache>
            </c:strRef>
          </c:cat>
          <c:val>
            <c:numRef>
              <c:f>Sheet2!$B$23:$B$24</c:f>
              <c:numCache>
                <c:formatCode>General</c:formatCode>
                <c:ptCount val="2"/>
                <c:pt idx="0">
                  <c:v>66</c:v>
                </c:pt>
                <c:pt idx="1">
                  <c:v>132</c:v>
                </c:pt>
              </c:numCache>
            </c:numRef>
          </c:val>
          <c:extLst>
            <c:ext xmlns:c16="http://schemas.microsoft.com/office/drawing/2014/chart" uri="{C3380CC4-5D6E-409C-BE32-E72D297353CC}">
              <c16:uniqueId val="{00000004-FB32-40C8-8778-90600820F7F2}"/>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40666764650729"/>
          <c:y val="0.31833390017005098"/>
          <c:w val="7.9110135775501619E-2"/>
          <c:h val="0.3430053015904771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AE5-4725-8709-1563E32DADE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AE5-4725-8709-1563E32DADE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AE5-4725-8709-1563E32DADEA}"/>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AAE5-4725-8709-1563E32DADEA}"/>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AAE5-4725-8709-1563E32DADE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Guru Besar</c:v>
                </c:pt>
                <c:pt idx="1">
                  <c:v>Lektor Kepala</c:v>
                </c:pt>
                <c:pt idx="2">
                  <c:v>Lektor</c:v>
                </c:pt>
                <c:pt idx="3">
                  <c:v>Asisten Ahli</c:v>
                </c:pt>
                <c:pt idx="4">
                  <c:v>Tenaga Pengajar</c:v>
                </c:pt>
              </c:strCache>
            </c:strRef>
          </c:cat>
          <c:val>
            <c:numRef>
              <c:f>Sheet1!$B$2:$B$6</c:f>
              <c:numCache>
                <c:formatCode>General</c:formatCode>
                <c:ptCount val="5"/>
                <c:pt idx="0">
                  <c:v>0</c:v>
                </c:pt>
                <c:pt idx="1">
                  <c:v>0</c:v>
                </c:pt>
                <c:pt idx="2">
                  <c:v>0</c:v>
                </c:pt>
                <c:pt idx="3">
                  <c:v>36</c:v>
                </c:pt>
                <c:pt idx="4">
                  <c:v>45</c:v>
                </c:pt>
              </c:numCache>
            </c:numRef>
          </c:val>
          <c:extLst>
            <c:ext xmlns:c16="http://schemas.microsoft.com/office/drawing/2014/chart" uri="{C3380CC4-5D6E-409C-BE32-E72D297353CC}">
              <c16:uniqueId val="{0000000A-AAE5-4725-8709-1563E32DADE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620-493E-B17D-806B8496C7F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0620-493E-B17D-806B8496C7F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Sheet1!$A$24:$A$25</c:f>
              <c:strCache>
                <c:ptCount val="2"/>
                <c:pt idx="0">
                  <c:v>S2</c:v>
                </c:pt>
                <c:pt idx="1">
                  <c:v>S3</c:v>
                </c:pt>
              </c:strCache>
            </c:strRef>
          </c:cat>
          <c:val>
            <c:numRef>
              <c:f>Sheet1!$B$24:$B$25</c:f>
              <c:numCache>
                <c:formatCode>General</c:formatCode>
                <c:ptCount val="2"/>
                <c:pt idx="0">
                  <c:v>71</c:v>
                </c:pt>
                <c:pt idx="1">
                  <c:v>10</c:v>
                </c:pt>
              </c:numCache>
            </c:numRef>
          </c:val>
          <c:extLst>
            <c:ext xmlns:c16="http://schemas.microsoft.com/office/drawing/2014/chart" uri="{C3380CC4-5D6E-409C-BE32-E72D297353CC}">
              <c16:uniqueId val="{00000004-0620-493E-B17D-806B8496C7FE}"/>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3961750677680527"/>
          <c:y val="0.30591634711540011"/>
          <c:w val="7.9430214043749128E-2"/>
          <c:h val="0.3137883626237025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823-4079-900A-EEA024B96BA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823-4079-900A-EEA024B96BA0}"/>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823-4079-900A-EEA024B96BA0}"/>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3823-4079-900A-EEA024B96BA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Sheet3!$A$2:$A$5</c:f>
              <c:strCache>
                <c:ptCount val="4"/>
                <c:pt idx="0">
                  <c:v>S2</c:v>
                </c:pt>
                <c:pt idx="1">
                  <c:v>S1</c:v>
                </c:pt>
                <c:pt idx="2">
                  <c:v>D3</c:v>
                </c:pt>
                <c:pt idx="3">
                  <c:v>SMA</c:v>
                </c:pt>
              </c:strCache>
            </c:strRef>
          </c:cat>
          <c:val>
            <c:numRef>
              <c:f>Sheet3!$B$2:$B$5</c:f>
              <c:numCache>
                <c:formatCode>General</c:formatCode>
                <c:ptCount val="4"/>
                <c:pt idx="0">
                  <c:v>6</c:v>
                </c:pt>
                <c:pt idx="1">
                  <c:v>26</c:v>
                </c:pt>
                <c:pt idx="2">
                  <c:v>8</c:v>
                </c:pt>
                <c:pt idx="3">
                  <c:v>64</c:v>
                </c:pt>
              </c:numCache>
            </c:numRef>
          </c:val>
          <c:extLst>
            <c:ext xmlns:c16="http://schemas.microsoft.com/office/drawing/2014/chart" uri="{C3380CC4-5D6E-409C-BE32-E72D297353CC}">
              <c16:uniqueId val="{00000008-3823-4079-900A-EEA024B96BA0}"/>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84623916623414763"/>
          <c:y val="0.26967483231262757"/>
          <c:w val="0.13836592091580738"/>
          <c:h val="0.3865762613006706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Sheet2!$B$2</c:f>
              <c:strCache>
                <c:ptCount val="1"/>
                <c:pt idx="0">
                  <c:v>Provinsi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Sheet2!$C$1:$F$1</c:f>
              <c:numCache>
                <c:formatCode>General</c:formatCode>
                <c:ptCount val="4"/>
                <c:pt idx="0">
                  <c:v>2019</c:v>
                </c:pt>
                <c:pt idx="1">
                  <c:v>2020</c:v>
                </c:pt>
                <c:pt idx="2">
                  <c:v>2021</c:v>
                </c:pt>
                <c:pt idx="3">
                  <c:v>2022</c:v>
                </c:pt>
              </c:numCache>
            </c:numRef>
          </c:cat>
          <c:val>
            <c:numRef>
              <c:f>Sheet2!$C$2:$F$2</c:f>
              <c:numCache>
                <c:formatCode>General</c:formatCode>
                <c:ptCount val="4"/>
                <c:pt idx="0">
                  <c:v>16</c:v>
                </c:pt>
                <c:pt idx="1">
                  <c:v>22</c:v>
                </c:pt>
                <c:pt idx="2">
                  <c:v>3</c:v>
                </c:pt>
                <c:pt idx="3">
                  <c:v>5</c:v>
                </c:pt>
              </c:numCache>
            </c:numRef>
          </c:val>
          <c:smooth val="0"/>
          <c:extLst>
            <c:ext xmlns:c16="http://schemas.microsoft.com/office/drawing/2014/chart" uri="{C3380CC4-5D6E-409C-BE32-E72D297353CC}">
              <c16:uniqueId val="{00000000-62F9-4DC8-8249-3ADA5DB4FF50}"/>
            </c:ext>
          </c:extLst>
        </c:ser>
        <c:ser>
          <c:idx val="1"/>
          <c:order val="1"/>
          <c:tx>
            <c:strRef>
              <c:f>Sheet2!$B$3</c:f>
              <c:strCache>
                <c:ptCount val="1"/>
                <c:pt idx="0">
                  <c:v>Nasional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Sheet2!$C$1:$F$1</c:f>
              <c:numCache>
                <c:formatCode>General</c:formatCode>
                <c:ptCount val="4"/>
                <c:pt idx="0">
                  <c:v>2019</c:v>
                </c:pt>
                <c:pt idx="1">
                  <c:v>2020</c:v>
                </c:pt>
                <c:pt idx="2">
                  <c:v>2021</c:v>
                </c:pt>
                <c:pt idx="3">
                  <c:v>2022</c:v>
                </c:pt>
              </c:numCache>
            </c:numRef>
          </c:cat>
          <c:val>
            <c:numRef>
              <c:f>Sheet2!$C$3:$F$3</c:f>
              <c:numCache>
                <c:formatCode>General</c:formatCode>
                <c:ptCount val="4"/>
                <c:pt idx="0">
                  <c:v>49</c:v>
                </c:pt>
                <c:pt idx="1">
                  <c:v>17</c:v>
                </c:pt>
                <c:pt idx="2">
                  <c:v>81</c:v>
                </c:pt>
                <c:pt idx="3">
                  <c:v>231</c:v>
                </c:pt>
              </c:numCache>
            </c:numRef>
          </c:val>
          <c:smooth val="0"/>
          <c:extLst>
            <c:ext xmlns:c16="http://schemas.microsoft.com/office/drawing/2014/chart" uri="{C3380CC4-5D6E-409C-BE32-E72D297353CC}">
              <c16:uniqueId val="{00000001-62F9-4DC8-8249-3ADA5DB4FF50}"/>
            </c:ext>
          </c:extLst>
        </c:ser>
        <c:ser>
          <c:idx val="2"/>
          <c:order val="2"/>
          <c:tx>
            <c:strRef>
              <c:f>Sheet2!$B$4</c:f>
              <c:strCache>
                <c:ptCount val="1"/>
                <c:pt idx="0">
                  <c:v>Internasional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Sheet2!$C$1:$F$1</c:f>
              <c:numCache>
                <c:formatCode>General</c:formatCode>
                <c:ptCount val="4"/>
                <c:pt idx="0">
                  <c:v>2019</c:v>
                </c:pt>
                <c:pt idx="1">
                  <c:v>2020</c:v>
                </c:pt>
                <c:pt idx="2">
                  <c:v>2021</c:v>
                </c:pt>
                <c:pt idx="3">
                  <c:v>2022</c:v>
                </c:pt>
              </c:numCache>
            </c:numRef>
          </c:cat>
          <c:val>
            <c:numRef>
              <c:f>Sheet2!$C$4:$F$4</c:f>
              <c:numCache>
                <c:formatCode>General</c:formatCode>
                <c:ptCount val="4"/>
                <c:pt idx="0">
                  <c:v>11</c:v>
                </c:pt>
                <c:pt idx="1">
                  <c:v>2</c:v>
                </c:pt>
                <c:pt idx="2">
                  <c:v>2</c:v>
                </c:pt>
                <c:pt idx="3">
                  <c:v>30</c:v>
                </c:pt>
              </c:numCache>
            </c:numRef>
          </c:val>
          <c:smooth val="0"/>
          <c:extLst>
            <c:ext xmlns:c16="http://schemas.microsoft.com/office/drawing/2014/chart" uri="{C3380CC4-5D6E-409C-BE32-E72D297353CC}">
              <c16:uniqueId val="{00000002-62F9-4DC8-8249-3ADA5DB4FF50}"/>
            </c:ext>
          </c:extLst>
        </c:ser>
        <c:dLbls>
          <c:showLegendKey val="0"/>
          <c:showVal val="0"/>
          <c:showCatName val="0"/>
          <c:showSerName val="0"/>
          <c:showPercent val="0"/>
          <c:showBubbleSize val="0"/>
        </c:dLbls>
        <c:marker val="1"/>
        <c:smooth val="0"/>
        <c:axId val="373417088"/>
        <c:axId val="373417632"/>
      </c:lineChart>
      <c:catAx>
        <c:axId val="37341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417632"/>
        <c:crosses val="autoZero"/>
        <c:auto val="1"/>
        <c:lblAlgn val="ctr"/>
        <c:lblOffset val="100"/>
        <c:noMultiLvlLbl val="0"/>
      </c:catAx>
      <c:valAx>
        <c:axId val="373417632"/>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341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Jurnal FKIP (2) (1).xlsx]Sheet2!PivotTable1</c:name>
    <c:fmtId val="-1"/>
  </c:pivotSource>
  <c:chart>
    <c:autoTitleDeleted val="1"/>
    <c:pivotFmts>
      <c:pivotFmt>
        <c:idx val="0"/>
        <c:spPr>
          <a:solidFill>
            <a:schemeClr val="accent1"/>
          </a:solidFill>
          <a:ln>
            <a:noFill/>
          </a:ln>
          <a:effectLst>
            <a:outerShdw blurRad="254000" sx="102000" sy="102000" algn="ctr" rotWithShape="0">
              <a:prstClr val="black">
                <a:alpha val="20000"/>
              </a:prstClr>
            </a:outerShdw>
          </a:effectLst>
          <a:sp3d/>
        </c:spPr>
        <c:marker>
          <c:symbol val="circle"/>
          <c:size val="6"/>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2"/>
          </a:solidFill>
          <a:ln>
            <a:noFill/>
          </a:ln>
          <a:effectLst>
            <a:outerShdw blurRad="254000" sx="102000" sy="102000" algn="ctr" rotWithShape="0">
              <a:prstClr val="black">
                <a:alpha val="20000"/>
              </a:prstClr>
            </a:outerShdw>
          </a:effectLst>
          <a:sp3d/>
        </c:spPr>
        <c:dLbl>
          <c:idx val="0"/>
          <c:layout>
            <c:manualLayout>
              <c:x val="7.6708442694663148E-2"/>
              <c:y val="-5.076188393117527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3"/>
          </a:solidFill>
          <a:ln>
            <a:noFill/>
          </a:ln>
          <a:effectLst>
            <a:outerShdw blurRad="254000" sx="102000" sy="102000" algn="ctr" rotWithShape="0">
              <a:prstClr val="black">
                <a:alpha val="20000"/>
              </a:prstClr>
            </a:outerShdw>
          </a:effectLst>
          <a:sp3d/>
        </c:spPr>
        <c:dLbl>
          <c:idx val="0"/>
          <c:layout>
            <c:manualLayout>
              <c:x val="0.15438932633420824"/>
              <c:y val="3.3328229804607756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3"/>
        <c:spPr>
          <a:solidFill>
            <a:schemeClr val="accent4"/>
          </a:solidFill>
          <a:ln>
            <a:noFill/>
          </a:ln>
          <a:effectLst>
            <a:outerShdw blurRad="254000" sx="102000" sy="102000" algn="ctr" rotWithShape="0">
              <a:prstClr val="black">
                <a:alpha val="20000"/>
              </a:prstClr>
            </a:outerShdw>
          </a:effectLst>
          <a:sp3d/>
        </c:spPr>
        <c:dLbl>
          <c:idx val="0"/>
          <c:layout>
            <c:manualLayout>
              <c:x val="0.10217388451443569"/>
              <c:y val="7.0363444152814231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4"/>
        <c:spPr>
          <a:solidFill>
            <a:schemeClr val="accent5"/>
          </a:solidFill>
          <a:ln>
            <a:noFill/>
          </a:ln>
          <a:effectLst>
            <a:outerShdw blurRad="254000" sx="102000" sy="102000" algn="ctr" rotWithShape="0">
              <a:prstClr val="black">
                <a:alpha val="20000"/>
              </a:prstClr>
            </a:outerShdw>
          </a:effectLst>
          <a:sp3d/>
        </c:spPr>
        <c:dLbl>
          <c:idx val="0"/>
          <c:layout>
            <c:manualLayout>
              <c:x val="6.5486001749781281E-2"/>
              <c:y val="8.7911563137941073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5"/>
        <c:spPr>
          <a:solidFill>
            <a:schemeClr val="accent6"/>
          </a:solidFill>
          <a:ln>
            <a:noFill/>
          </a:ln>
          <a:effectLst>
            <a:outerShdw blurRad="254000" sx="102000" sy="102000" algn="ctr" rotWithShape="0">
              <a:prstClr val="black">
                <a:alpha val="20000"/>
              </a:prstClr>
            </a:outerShdw>
          </a:effectLst>
          <a:sp3d/>
        </c:spPr>
        <c:dLbl>
          <c:idx val="0"/>
          <c:layout>
            <c:manualLayout>
              <c:x val="5.2245844269466317E-2"/>
              <c:y val="0.22141149023038786"/>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6"/>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7"/>
        <c:spPr>
          <a:solidFill>
            <a:schemeClr val="accent1"/>
          </a:solidFill>
          <a:ln>
            <a:noFill/>
          </a:ln>
          <a:effectLst>
            <a:outerShdw blurRad="254000" sx="102000" sy="102000" algn="ctr" rotWithShape="0">
              <a:prstClr val="black">
                <a:alpha val="20000"/>
              </a:prstClr>
            </a:outerShdw>
          </a:effectLst>
          <a:sp3d/>
        </c:spPr>
      </c:pivotFmt>
      <c:pivotFmt>
        <c:idx val="8"/>
        <c:spPr>
          <a:solidFill>
            <a:schemeClr val="accent1"/>
          </a:solidFill>
          <a:ln>
            <a:noFill/>
          </a:ln>
          <a:effectLst>
            <a:outerShdw blurRad="254000" sx="102000" sy="102000" algn="ctr" rotWithShape="0">
              <a:prstClr val="black">
                <a:alpha val="20000"/>
              </a:prstClr>
            </a:outerShdw>
          </a:effectLst>
          <a:sp3d/>
        </c:spPr>
        <c:dLbl>
          <c:idx val="0"/>
          <c:layout>
            <c:manualLayout>
              <c:x val="7.6708442694663148E-2"/>
              <c:y val="-5.076188393117527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9"/>
        <c:spPr>
          <a:solidFill>
            <a:schemeClr val="accent1"/>
          </a:solidFill>
          <a:ln>
            <a:noFill/>
          </a:ln>
          <a:effectLst>
            <a:outerShdw blurRad="254000" sx="102000" sy="102000" algn="ctr" rotWithShape="0">
              <a:prstClr val="black">
                <a:alpha val="20000"/>
              </a:prstClr>
            </a:outerShdw>
          </a:effectLst>
          <a:sp3d/>
        </c:spPr>
        <c:dLbl>
          <c:idx val="0"/>
          <c:layout>
            <c:manualLayout>
              <c:x val="0.15438932633420824"/>
              <c:y val="3.3328229804607756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0"/>
        <c:spPr>
          <a:solidFill>
            <a:schemeClr val="accent1"/>
          </a:solidFill>
          <a:ln>
            <a:noFill/>
          </a:ln>
          <a:effectLst>
            <a:outerShdw blurRad="254000" sx="102000" sy="102000" algn="ctr" rotWithShape="0">
              <a:prstClr val="black">
                <a:alpha val="20000"/>
              </a:prstClr>
            </a:outerShdw>
          </a:effectLst>
          <a:sp3d/>
        </c:spPr>
        <c:dLbl>
          <c:idx val="0"/>
          <c:layout>
            <c:manualLayout>
              <c:x val="0.10217388451443569"/>
              <c:y val="7.0363444152814231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1"/>
        <c:spPr>
          <a:solidFill>
            <a:schemeClr val="accent1"/>
          </a:solidFill>
          <a:ln>
            <a:noFill/>
          </a:ln>
          <a:effectLst>
            <a:outerShdw blurRad="254000" sx="102000" sy="102000" algn="ctr" rotWithShape="0">
              <a:prstClr val="black">
                <a:alpha val="20000"/>
              </a:prstClr>
            </a:outerShdw>
          </a:effectLst>
          <a:sp3d/>
        </c:spPr>
        <c:dLbl>
          <c:idx val="0"/>
          <c:layout>
            <c:manualLayout>
              <c:x val="6.5486001749781281E-2"/>
              <c:y val="8.7911563137941073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2"/>
        <c:spPr>
          <a:solidFill>
            <a:schemeClr val="accent1"/>
          </a:solidFill>
          <a:ln>
            <a:noFill/>
          </a:ln>
          <a:effectLst>
            <a:outerShdw blurRad="254000" sx="102000" sy="102000" algn="ctr" rotWithShape="0">
              <a:prstClr val="black">
                <a:alpha val="20000"/>
              </a:prstClr>
            </a:outerShdw>
          </a:effectLst>
          <a:sp3d/>
        </c:spPr>
        <c:dLbl>
          <c:idx val="0"/>
          <c:layout>
            <c:manualLayout>
              <c:x val="5.2245844269466317E-2"/>
              <c:y val="0.22141149023038786"/>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3"/>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extLst>
        </c:dLbl>
      </c:pivotFmt>
      <c:pivotFmt>
        <c:idx val="14"/>
        <c:spPr>
          <a:solidFill>
            <a:schemeClr val="accent1"/>
          </a:solidFill>
          <a:ln>
            <a:noFill/>
          </a:ln>
          <a:effectLst>
            <a:outerShdw blurRad="254000" sx="102000" sy="102000" algn="ctr" rotWithShape="0">
              <a:prstClr val="black">
                <a:alpha val="20000"/>
              </a:prstClr>
            </a:outerShdw>
          </a:effectLst>
          <a:sp3d/>
        </c:spPr>
      </c:pivotFmt>
      <c:pivotFmt>
        <c:idx val="15"/>
        <c:spPr>
          <a:solidFill>
            <a:schemeClr val="accent1"/>
          </a:solidFill>
          <a:ln>
            <a:noFill/>
          </a:ln>
          <a:effectLst>
            <a:outerShdw blurRad="254000" sx="102000" sy="102000" algn="ctr" rotWithShape="0">
              <a:prstClr val="black">
                <a:alpha val="20000"/>
              </a:prstClr>
            </a:outerShdw>
          </a:effectLst>
          <a:sp3d/>
        </c:spPr>
        <c:dLbl>
          <c:idx val="0"/>
          <c:layout>
            <c:manualLayout>
              <c:x val="7.6708442694663148E-2"/>
              <c:y val="-5.076188393117527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6"/>
        <c:spPr>
          <a:solidFill>
            <a:schemeClr val="accent1"/>
          </a:solidFill>
          <a:ln>
            <a:noFill/>
          </a:ln>
          <a:effectLst>
            <a:outerShdw blurRad="254000" sx="102000" sy="102000" algn="ctr" rotWithShape="0">
              <a:prstClr val="black">
                <a:alpha val="20000"/>
              </a:prstClr>
            </a:outerShdw>
          </a:effectLst>
          <a:sp3d/>
        </c:spPr>
        <c:dLbl>
          <c:idx val="0"/>
          <c:layout>
            <c:manualLayout>
              <c:x val="0.15438932633420824"/>
              <c:y val="3.3328229804607756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7"/>
        <c:spPr>
          <a:solidFill>
            <a:schemeClr val="accent1"/>
          </a:solidFill>
          <a:ln>
            <a:noFill/>
          </a:ln>
          <a:effectLst>
            <a:outerShdw blurRad="254000" sx="102000" sy="102000" algn="ctr" rotWithShape="0">
              <a:prstClr val="black">
                <a:alpha val="20000"/>
              </a:prstClr>
            </a:outerShdw>
          </a:effectLst>
          <a:sp3d/>
        </c:spPr>
        <c:dLbl>
          <c:idx val="0"/>
          <c:layout>
            <c:manualLayout>
              <c:x val="0.10217388451443569"/>
              <c:y val="7.0363444152814231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8"/>
        <c:spPr>
          <a:solidFill>
            <a:schemeClr val="accent1"/>
          </a:solidFill>
          <a:ln>
            <a:noFill/>
          </a:ln>
          <a:effectLst>
            <a:outerShdw blurRad="254000" sx="102000" sy="102000" algn="ctr" rotWithShape="0">
              <a:prstClr val="black">
                <a:alpha val="20000"/>
              </a:prstClr>
            </a:outerShdw>
          </a:effectLst>
          <a:sp3d/>
        </c:spPr>
        <c:dLbl>
          <c:idx val="0"/>
          <c:layout>
            <c:manualLayout>
              <c:x val="6.5486001749781281E-2"/>
              <c:y val="8.7911563137941073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9"/>
        <c:spPr>
          <a:solidFill>
            <a:schemeClr val="accent1"/>
          </a:solidFill>
          <a:ln>
            <a:noFill/>
          </a:ln>
          <a:effectLst>
            <a:outerShdw blurRad="254000" sx="102000" sy="102000" algn="ctr" rotWithShape="0">
              <a:prstClr val="black">
                <a:alpha val="20000"/>
              </a:prstClr>
            </a:outerShdw>
          </a:effectLst>
          <a:sp3d/>
        </c:spPr>
        <c:dLbl>
          <c:idx val="0"/>
          <c:layout>
            <c:manualLayout>
              <c:x val="5.2245844269466317E-2"/>
              <c:y val="0.22141149023038786"/>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s>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Sheet2!$B$3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021-410A-A298-09F671802E4C}"/>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021-410A-A298-09F671802E4C}"/>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C021-410A-A298-09F671802E4C}"/>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C021-410A-A298-09F671802E4C}"/>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C021-410A-A298-09F671802E4C}"/>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C021-410A-A298-09F671802E4C}"/>
              </c:ext>
            </c:extLst>
          </c:dPt>
          <c:dLbls>
            <c:dLbl>
              <c:idx val="1"/>
              <c:layout>
                <c:manualLayout>
                  <c:x val="7.6708442694663148E-2"/>
                  <c:y val="-5.07618839311752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021-410A-A298-09F671802E4C}"/>
                </c:ext>
              </c:extLst>
            </c:dLbl>
            <c:dLbl>
              <c:idx val="2"/>
              <c:layout>
                <c:manualLayout>
                  <c:x val="0.15438932633420824"/>
                  <c:y val="3.332822980460775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021-410A-A298-09F671802E4C}"/>
                </c:ext>
              </c:extLst>
            </c:dLbl>
            <c:dLbl>
              <c:idx val="3"/>
              <c:layout>
                <c:manualLayout>
                  <c:x val="0.10217388451443569"/>
                  <c:y val="7.036344415281423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021-410A-A298-09F671802E4C}"/>
                </c:ext>
              </c:extLst>
            </c:dLbl>
            <c:dLbl>
              <c:idx val="4"/>
              <c:layout>
                <c:manualLayout>
                  <c:x val="6.5486001749781281E-2"/>
                  <c:y val="8.791156313794107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021-410A-A298-09F671802E4C}"/>
                </c:ext>
              </c:extLst>
            </c:dLbl>
            <c:dLbl>
              <c:idx val="5"/>
              <c:layout>
                <c:manualLayout>
                  <c:x val="5.2245844269466317E-2"/>
                  <c:y val="0.2214114902303878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021-410A-A298-09F671802E4C}"/>
                </c:ext>
              </c:extLst>
            </c:dLbl>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Sheet2!$A$4:$A$10</c:f>
              <c:strCache>
                <c:ptCount val="6"/>
                <c:pt idx="0">
                  <c:v>Belum Terakreditasi</c:v>
                </c:pt>
                <c:pt idx="1">
                  <c:v>S2</c:v>
                </c:pt>
                <c:pt idx="2">
                  <c:v>S3</c:v>
                </c:pt>
                <c:pt idx="3">
                  <c:v>S4</c:v>
                </c:pt>
                <c:pt idx="4">
                  <c:v>S5</c:v>
                </c:pt>
                <c:pt idx="5">
                  <c:v>S6</c:v>
                </c:pt>
              </c:strCache>
            </c:strRef>
          </c:cat>
          <c:val>
            <c:numRef>
              <c:f>Sheet2!$B$4:$B$10</c:f>
              <c:numCache>
                <c:formatCode>General</c:formatCode>
                <c:ptCount val="6"/>
                <c:pt idx="0">
                  <c:v>29</c:v>
                </c:pt>
                <c:pt idx="1">
                  <c:v>1</c:v>
                </c:pt>
                <c:pt idx="2">
                  <c:v>2</c:v>
                </c:pt>
                <c:pt idx="3">
                  <c:v>5</c:v>
                </c:pt>
                <c:pt idx="4">
                  <c:v>1</c:v>
                </c:pt>
                <c:pt idx="5">
                  <c:v>2</c:v>
                </c:pt>
              </c:numCache>
            </c:numRef>
          </c:val>
          <c:extLst>
            <c:ext xmlns:c16="http://schemas.microsoft.com/office/drawing/2014/chart" uri="{C3380CC4-5D6E-409C-BE32-E72D297353CC}">
              <c16:uniqueId val="{0000000C-C021-410A-A298-09F671802E4C}"/>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3468941382327213"/>
          <c:y val="0.2777759550889472"/>
          <c:w val="0.25142169728783903"/>
          <c:h val="0.5360196121318168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9A24C8-CF28-4304-AB64-B1F7BA0302F1}"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165520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9A24C8-CF28-4304-AB64-B1F7BA0302F1}"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341624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9A24C8-CF28-4304-AB64-B1F7BA0302F1}"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292598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9A24C8-CF28-4304-AB64-B1F7BA0302F1}"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423609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A24C8-CF28-4304-AB64-B1F7BA0302F1}"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217971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9A24C8-CF28-4304-AB64-B1F7BA0302F1}"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1836283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9A24C8-CF28-4304-AB64-B1F7BA0302F1}" type="datetimeFigureOut">
              <a:rPr lang="en-US" smtClean="0"/>
              <a:t>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431464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9A24C8-CF28-4304-AB64-B1F7BA0302F1}" type="datetimeFigureOut">
              <a:rPr lang="en-US" smtClean="0"/>
              <a:t>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245691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A24C8-CF28-4304-AB64-B1F7BA0302F1}" type="datetimeFigureOut">
              <a:rPr lang="en-US" smtClean="0"/>
              <a:t>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52049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9A24C8-CF28-4304-AB64-B1F7BA0302F1}"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298596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9A24C8-CF28-4304-AB64-B1F7BA0302F1}"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B9891-B964-4774-90AA-DC6C9C126A70}" type="slidenum">
              <a:rPr lang="en-US" smtClean="0"/>
              <a:t>‹#›</a:t>
            </a:fld>
            <a:endParaRPr lang="en-US"/>
          </a:p>
        </p:txBody>
      </p:sp>
    </p:spTree>
    <p:extLst>
      <p:ext uri="{BB962C8B-B14F-4D97-AF65-F5344CB8AC3E}">
        <p14:creationId xmlns:p14="http://schemas.microsoft.com/office/powerpoint/2010/main" val="185320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A24C8-CF28-4304-AB64-B1F7BA0302F1}" type="datetimeFigureOut">
              <a:rPr lang="en-US" smtClean="0"/>
              <a:t>2/14/2023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B9891-B964-4774-90AA-DC6C9C126A70}" type="slidenum">
              <a:rPr lang="en-US" smtClean="0"/>
              <a:t>‹#›</a:t>
            </a:fld>
            <a:endParaRPr lang="en-US"/>
          </a:p>
        </p:txBody>
      </p:sp>
    </p:spTree>
    <p:extLst>
      <p:ext uri="{BB962C8B-B14F-4D97-AF65-F5344CB8AC3E}">
        <p14:creationId xmlns:p14="http://schemas.microsoft.com/office/powerpoint/2010/main" val="3544569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614879"/>
            <a:ext cx="7772400" cy="1904899"/>
          </a:xfrm>
        </p:spPr>
        <p:txBody>
          <a:bodyPr>
            <a:normAutofit fontScale="90000"/>
          </a:bodyPr>
          <a:lstStyle/>
          <a:p>
            <a:r>
              <a:rPr lang="en-US">
                <a:latin typeface="Arial Black" panose="020B0A04020102020204" pitchFamily="34" charset="0"/>
              </a:rPr>
              <a:t>PROFIL</a:t>
            </a:r>
            <a:br>
              <a:rPr lang="en-US">
                <a:latin typeface="Arial Black" panose="020B0A04020102020204" pitchFamily="34" charset="0"/>
              </a:rPr>
            </a:br>
            <a:r>
              <a:rPr lang="en-US" sz="4000">
                <a:latin typeface="Arial Black" panose="020B0A04020102020204" pitchFamily="34" charset="0"/>
              </a:rPr>
              <a:t>FAKULTAS KEGURUAN DAN ILMU PENDIDIKAN (FKIP)</a:t>
            </a:r>
            <a:br>
              <a:rPr lang="en-US" sz="4000">
                <a:latin typeface="Arial Black" panose="020B0A04020102020204" pitchFamily="34" charset="0"/>
              </a:rPr>
            </a:br>
            <a:br>
              <a:rPr lang="en-US" sz="4000">
                <a:latin typeface="Arial Black" panose="020B0A04020102020204" pitchFamily="34" charset="0"/>
              </a:rPr>
            </a:br>
            <a:r>
              <a:rPr lang="en-US" sz="4000">
                <a:latin typeface="Arial Black" panose="020B0A04020102020204" pitchFamily="34" charset="0"/>
              </a:rPr>
              <a:t>UNIVERSITAS LAMPUNG</a:t>
            </a:r>
          </a:p>
        </p:txBody>
      </p:sp>
    </p:spTree>
    <p:extLst>
      <p:ext uri="{BB962C8B-B14F-4D97-AF65-F5344CB8AC3E}">
        <p14:creationId xmlns:p14="http://schemas.microsoft.com/office/powerpoint/2010/main" val="3566565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0"/>
            <a:ext cx="8229600" cy="3305577"/>
          </a:xfrm>
        </p:spPr>
        <p:txBody>
          <a:bodyPr>
            <a:noAutofit/>
          </a:bodyPr>
          <a:lstStyle/>
          <a:p>
            <a:pPr marL="0" lvl="0" indent="0">
              <a:spcBef>
                <a:spcPts val="500"/>
              </a:spcBef>
              <a:buNone/>
            </a:pPr>
            <a:r>
              <a:rPr lang="en-US" sz="2200">
                <a:solidFill>
                  <a:schemeClr val="tx1"/>
                </a:solidFill>
              </a:rPr>
              <a:t>Untuk membantu kinerja pimpinan fakultas, FKIP memiliki 6 unit kerja pengembang di tingkat fakultas, yaitu:</a:t>
            </a:r>
          </a:p>
          <a:p>
            <a:pPr marL="0" lvl="0" indent="0">
              <a:spcBef>
                <a:spcPts val="500"/>
              </a:spcBef>
              <a:buNone/>
            </a:pPr>
            <a:endParaRPr lang="en-US" sz="2200"/>
          </a:p>
          <a:p>
            <a:pPr marL="457200" lvl="0" indent="-457200">
              <a:spcBef>
                <a:spcPts val="500"/>
              </a:spcBef>
              <a:buFont typeface="+mj-lt"/>
              <a:buAutoNum type="arabicParenR"/>
            </a:pPr>
            <a:r>
              <a:rPr lang="en-US" sz="2200">
                <a:solidFill>
                  <a:schemeClr val="tx1"/>
                </a:solidFill>
              </a:rPr>
              <a:t>Unit Penjamin Mutu</a:t>
            </a:r>
          </a:p>
          <a:p>
            <a:pPr marL="457200" lvl="0" indent="-457200">
              <a:spcBef>
                <a:spcPts val="500"/>
              </a:spcBef>
              <a:buFont typeface="+mj-lt"/>
              <a:buAutoNum type="arabicParenR"/>
            </a:pPr>
            <a:r>
              <a:rPr lang="en-US" sz="2200"/>
              <a:t>Unit Publikasi Ilmiah</a:t>
            </a:r>
          </a:p>
          <a:p>
            <a:pPr marL="457200" lvl="0" indent="-457200">
              <a:spcBef>
                <a:spcPts val="500"/>
              </a:spcBef>
              <a:buFont typeface="+mj-lt"/>
              <a:buAutoNum type="arabicParenR"/>
            </a:pPr>
            <a:r>
              <a:rPr lang="en-US" sz="2200">
                <a:solidFill>
                  <a:schemeClr val="tx1"/>
                </a:solidFill>
              </a:rPr>
              <a:t>Unit Database</a:t>
            </a:r>
          </a:p>
          <a:p>
            <a:pPr marL="457200" lvl="0" indent="-457200">
              <a:spcBef>
                <a:spcPts val="500"/>
              </a:spcBef>
              <a:buFont typeface="+mj-lt"/>
              <a:buAutoNum type="arabicParenR"/>
            </a:pPr>
            <a:r>
              <a:rPr lang="en-US" sz="2200"/>
              <a:t>Unit Praktek Lapangan Terpadu</a:t>
            </a:r>
          </a:p>
          <a:p>
            <a:pPr marL="457200" lvl="0" indent="-457200">
              <a:spcBef>
                <a:spcPts val="500"/>
              </a:spcBef>
              <a:buFont typeface="+mj-lt"/>
              <a:buAutoNum type="arabicParenR"/>
            </a:pPr>
            <a:r>
              <a:rPr lang="en-US" sz="2200">
                <a:solidFill>
                  <a:schemeClr val="tx1"/>
                </a:solidFill>
              </a:rPr>
              <a:t>Unit Pelayanan Konseling Terpadu</a:t>
            </a:r>
          </a:p>
          <a:p>
            <a:pPr marL="457200" lvl="0" indent="-457200">
              <a:spcBef>
                <a:spcPts val="500"/>
              </a:spcBef>
              <a:buFont typeface="+mj-lt"/>
              <a:buAutoNum type="arabicParenR"/>
            </a:pPr>
            <a:r>
              <a:rPr lang="en-US" sz="2200"/>
              <a:t>Unit Kerjasama</a:t>
            </a:r>
            <a:r>
              <a:rPr lang="en-US" sz="2200">
                <a:solidFill>
                  <a:schemeClr val="tx1"/>
                </a:solidFill>
              </a:rPr>
              <a:t> </a:t>
            </a:r>
          </a:p>
          <a:p>
            <a:pPr marL="457200" lvl="0" indent="-457200">
              <a:spcBef>
                <a:spcPts val="500"/>
              </a:spcBef>
              <a:buNone/>
            </a:pPr>
            <a:endParaRPr lang="en-US" sz="2200">
              <a:solidFill>
                <a:schemeClr val="tx1"/>
              </a:solidFill>
            </a:endParaRPr>
          </a:p>
          <a:p>
            <a:pPr marL="460375" indent="-460375">
              <a:spcBef>
                <a:spcPts val="500"/>
              </a:spcBef>
              <a:buFont typeface="+mj-lt"/>
              <a:buAutoNum type="arabicPeriod"/>
            </a:pPr>
            <a:endParaRPr lang="en-US" sz="2200">
              <a:solidFill>
                <a:schemeClr val="tx1"/>
              </a:solidFill>
            </a:endParaRPr>
          </a:p>
          <a:p>
            <a:pPr marL="460375" indent="-460375">
              <a:spcBef>
                <a:spcPts val="500"/>
              </a:spcBef>
              <a:buFont typeface="+mj-lt"/>
              <a:buAutoNum type="arabicPeriod"/>
            </a:pPr>
            <a:endParaRPr lang="en-US" sz="2200">
              <a:solidFill>
                <a:schemeClr val="tx1"/>
              </a:solidFill>
            </a:endParaRPr>
          </a:p>
          <a:p>
            <a:pPr marL="514350" lvl="0" indent="-514350">
              <a:spcBef>
                <a:spcPts val="500"/>
              </a:spcBef>
              <a:buFont typeface="+mj-lt"/>
              <a:buAutoNum type="arabicPeriod"/>
            </a:pPr>
            <a:endParaRPr lang="en-US" sz="2200" b="1"/>
          </a:p>
        </p:txBody>
      </p:sp>
      <p:sp>
        <p:nvSpPr>
          <p:cNvPr id="5"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UNIT KERJA DI FKIP</a:t>
            </a:r>
          </a:p>
        </p:txBody>
      </p:sp>
    </p:spTree>
    <p:extLst>
      <p:ext uri="{BB962C8B-B14F-4D97-AF65-F5344CB8AC3E}">
        <p14:creationId xmlns:p14="http://schemas.microsoft.com/office/powerpoint/2010/main" val="4001440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JUMLAH DOSEN PNS</a:t>
            </a:r>
          </a:p>
        </p:txBody>
      </p:sp>
      <p:sp>
        <p:nvSpPr>
          <p:cNvPr id="5" name="Content Placeholder 2"/>
          <p:cNvSpPr>
            <a:spLocks noGrp="1"/>
          </p:cNvSpPr>
          <p:nvPr>
            <p:ph idx="1"/>
          </p:nvPr>
        </p:nvSpPr>
        <p:spPr>
          <a:xfrm>
            <a:off x="457200" y="1195883"/>
            <a:ext cx="8229600" cy="1066800"/>
          </a:xfrm>
        </p:spPr>
        <p:txBody>
          <a:bodyPr>
            <a:noAutofit/>
          </a:bodyPr>
          <a:lstStyle/>
          <a:p>
            <a:pPr marL="0" lvl="0" indent="0">
              <a:spcBef>
                <a:spcPts val="500"/>
              </a:spcBef>
              <a:buNone/>
            </a:pPr>
            <a:r>
              <a:rPr lang="en-US" sz="2500">
                <a:solidFill>
                  <a:schemeClr val="tx1"/>
                </a:solidFill>
              </a:rPr>
              <a:t>Total jumlah dosen PNS di FKIP Unila adalah </a:t>
            </a:r>
            <a:r>
              <a:rPr lang="en-US" sz="3000" b="1">
                <a:solidFill>
                  <a:schemeClr val="tx1"/>
                </a:solidFill>
              </a:rPr>
              <a:t>198</a:t>
            </a:r>
            <a:r>
              <a:rPr lang="en-US" sz="2500">
                <a:solidFill>
                  <a:schemeClr val="tx1"/>
                </a:solidFill>
              </a:rPr>
              <a:t> orang, </a:t>
            </a:r>
          </a:p>
          <a:p>
            <a:pPr marL="460375" indent="-460375">
              <a:spcBef>
                <a:spcPts val="500"/>
              </a:spcBef>
              <a:buFont typeface="+mj-lt"/>
              <a:buAutoNum type="arabicPeriod"/>
            </a:pPr>
            <a:endParaRPr lang="en-US" sz="2500">
              <a:solidFill>
                <a:schemeClr val="tx1"/>
              </a:solidFill>
            </a:endParaRPr>
          </a:p>
          <a:p>
            <a:pPr marL="460375" indent="-460375">
              <a:spcBef>
                <a:spcPts val="500"/>
              </a:spcBef>
              <a:buFont typeface="+mj-lt"/>
              <a:buAutoNum type="arabicPeriod"/>
            </a:pPr>
            <a:endParaRPr lang="en-US" sz="2500">
              <a:solidFill>
                <a:schemeClr val="tx1"/>
              </a:solidFill>
            </a:endParaRPr>
          </a:p>
          <a:p>
            <a:pPr marL="514350" lvl="0" indent="-514350">
              <a:spcBef>
                <a:spcPts val="500"/>
              </a:spcBef>
              <a:buFont typeface="+mj-lt"/>
              <a:buAutoNum type="arabicPeriod"/>
            </a:pPr>
            <a:endParaRPr lang="en-US" sz="2500" b="1"/>
          </a:p>
        </p:txBody>
      </p:sp>
      <p:sp>
        <p:nvSpPr>
          <p:cNvPr id="7" name="TextBox 6"/>
          <p:cNvSpPr txBox="1"/>
          <p:nvPr/>
        </p:nvSpPr>
        <p:spPr>
          <a:xfrm>
            <a:off x="768028" y="1907697"/>
            <a:ext cx="833883" cy="861774"/>
          </a:xfrm>
          <a:prstGeom prst="rect">
            <a:avLst/>
          </a:prstGeom>
          <a:noFill/>
        </p:spPr>
        <p:txBody>
          <a:bodyPr wrap="square" rtlCol="0">
            <a:spAutoFit/>
          </a:bodyPr>
          <a:lstStyle/>
          <a:p>
            <a:r>
              <a:rPr lang="en-US" sz="5000" b="1"/>
              <a:t>15</a:t>
            </a:r>
          </a:p>
        </p:txBody>
      </p:sp>
      <p:sp>
        <p:nvSpPr>
          <p:cNvPr id="8" name="TextBox 7"/>
          <p:cNvSpPr txBox="1"/>
          <p:nvPr/>
        </p:nvSpPr>
        <p:spPr>
          <a:xfrm>
            <a:off x="812294" y="2570955"/>
            <a:ext cx="733214" cy="584775"/>
          </a:xfrm>
          <a:prstGeom prst="rect">
            <a:avLst/>
          </a:prstGeom>
          <a:noFill/>
        </p:spPr>
        <p:txBody>
          <a:bodyPr wrap="none" rtlCol="0">
            <a:spAutoFit/>
          </a:bodyPr>
          <a:lstStyle/>
          <a:p>
            <a:r>
              <a:rPr lang="en-US" sz="1600" b="1"/>
              <a:t>GURU</a:t>
            </a:r>
          </a:p>
          <a:p>
            <a:r>
              <a:rPr lang="en-US" sz="1600" b="1"/>
              <a:t>BESAR</a:t>
            </a:r>
          </a:p>
        </p:txBody>
      </p:sp>
      <p:sp>
        <p:nvSpPr>
          <p:cNvPr id="9" name="TextBox 8"/>
          <p:cNvSpPr txBox="1"/>
          <p:nvPr/>
        </p:nvSpPr>
        <p:spPr>
          <a:xfrm>
            <a:off x="1920819" y="1907697"/>
            <a:ext cx="1429940" cy="861774"/>
          </a:xfrm>
          <a:prstGeom prst="rect">
            <a:avLst/>
          </a:prstGeom>
          <a:noFill/>
        </p:spPr>
        <p:txBody>
          <a:bodyPr wrap="square" rtlCol="0">
            <a:spAutoFit/>
          </a:bodyPr>
          <a:lstStyle/>
          <a:p>
            <a:pPr algn="ctr"/>
            <a:r>
              <a:rPr lang="en-US" sz="5000" b="1"/>
              <a:t>60</a:t>
            </a:r>
          </a:p>
        </p:txBody>
      </p:sp>
      <p:sp>
        <p:nvSpPr>
          <p:cNvPr id="10" name="TextBox 9"/>
          <p:cNvSpPr txBox="1"/>
          <p:nvPr/>
        </p:nvSpPr>
        <p:spPr>
          <a:xfrm>
            <a:off x="2189646" y="2564901"/>
            <a:ext cx="879664" cy="584775"/>
          </a:xfrm>
          <a:prstGeom prst="rect">
            <a:avLst/>
          </a:prstGeom>
          <a:noFill/>
        </p:spPr>
        <p:txBody>
          <a:bodyPr wrap="none" rtlCol="0">
            <a:spAutoFit/>
          </a:bodyPr>
          <a:lstStyle/>
          <a:p>
            <a:r>
              <a:rPr lang="en-US" sz="1600" b="1"/>
              <a:t>LEKTOR </a:t>
            </a:r>
          </a:p>
          <a:p>
            <a:r>
              <a:rPr lang="en-US" sz="1600" b="1"/>
              <a:t>KEPALA</a:t>
            </a:r>
          </a:p>
        </p:txBody>
      </p:sp>
      <p:sp>
        <p:nvSpPr>
          <p:cNvPr id="11" name="TextBox 10"/>
          <p:cNvSpPr txBox="1"/>
          <p:nvPr/>
        </p:nvSpPr>
        <p:spPr>
          <a:xfrm>
            <a:off x="3273265" y="1907697"/>
            <a:ext cx="1734740" cy="861774"/>
          </a:xfrm>
          <a:prstGeom prst="rect">
            <a:avLst/>
          </a:prstGeom>
          <a:noFill/>
        </p:spPr>
        <p:txBody>
          <a:bodyPr wrap="square" rtlCol="0">
            <a:spAutoFit/>
          </a:bodyPr>
          <a:lstStyle/>
          <a:p>
            <a:pPr algn="ctr"/>
            <a:r>
              <a:rPr lang="en-US" sz="5000" b="1"/>
              <a:t>63</a:t>
            </a:r>
          </a:p>
        </p:txBody>
      </p:sp>
      <p:sp>
        <p:nvSpPr>
          <p:cNvPr id="14" name="TextBox 13"/>
          <p:cNvSpPr txBox="1"/>
          <p:nvPr/>
        </p:nvSpPr>
        <p:spPr>
          <a:xfrm>
            <a:off x="3699784" y="2558462"/>
            <a:ext cx="833177" cy="338554"/>
          </a:xfrm>
          <a:prstGeom prst="rect">
            <a:avLst/>
          </a:prstGeom>
          <a:noFill/>
        </p:spPr>
        <p:txBody>
          <a:bodyPr wrap="none" rtlCol="0">
            <a:spAutoFit/>
          </a:bodyPr>
          <a:lstStyle/>
          <a:p>
            <a:r>
              <a:rPr lang="en-US" sz="1600" b="1"/>
              <a:t>LEKTOR</a:t>
            </a:r>
          </a:p>
        </p:txBody>
      </p:sp>
      <p:sp>
        <p:nvSpPr>
          <p:cNvPr id="15" name="TextBox 14"/>
          <p:cNvSpPr txBox="1"/>
          <p:nvPr/>
        </p:nvSpPr>
        <p:spPr>
          <a:xfrm>
            <a:off x="746907" y="3155892"/>
            <a:ext cx="854696" cy="861774"/>
          </a:xfrm>
          <a:prstGeom prst="rect">
            <a:avLst/>
          </a:prstGeom>
          <a:noFill/>
        </p:spPr>
        <p:txBody>
          <a:bodyPr wrap="square" rtlCol="0">
            <a:spAutoFit/>
          </a:bodyPr>
          <a:lstStyle/>
          <a:p>
            <a:r>
              <a:rPr lang="en-US" sz="5000" b="1"/>
              <a:t>53</a:t>
            </a:r>
          </a:p>
        </p:txBody>
      </p:sp>
      <p:sp>
        <p:nvSpPr>
          <p:cNvPr id="16" name="TextBox 15"/>
          <p:cNvSpPr txBox="1"/>
          <p:nvPr/>
        </p:nvSpPr>
        <p:spPr>
          <a:xfrm>
            <a:off x="708793" y="3800019"/>
            <a:ext cx="892809" cy="584775"/>
          </a:xfrm>
          <a:prstGeom prst="rect">
            <a:avLst/>
          </a:prstGeom>
          <a:noFill/>
        </p:spPr>
        <p:txBody>
          <a:bodyPr wrap="none" rtlCol="0">
            <a:spAutoFit/>
          </a:bodyPr>
          <a:lstStyle/>
          <a:p>
            <a:pPr algn="ctr"/>
            <a:r>
              <a:rPr lang="en-US" sz="1600" b="1"/>
              <a:t>ASISTEN</a:t>
            </a:r>
          </a:p>
          <a:p>
            <a:pPr algn="ctr"/>
            <a:r>
              <a:rPr lang="en-US" sz="1600" b="1"/>
              <a:t>AHLI</a:t>
            </a:r>
          </a:p>
        </p:txBody>
      </p:sp>
      <p:sp>
        <p:nvSpPr>
          <p:cNvPr id="17" name="TextBox 16"/>
          <p:cNvSpPr txBox="1"/>
          <p:nvPr/>
        </p:nvSpPr>
        <p:spPr>
          <a:xfrm>
            <a:off x="1931557" y="3109726"/>
            <a:ext cx="1429940" cy="861774"/>
          </a:xfrm>
          <a:prstGeom prst="rect">
            <a:avLst/>
          </a:prstGeom>
          <a:noFill/>
        </p:spPr>
        <p:txBody>
          <a:bodyPr wrap="square" rtlCol="0">
            <a:spAutoFit/>
          </a:bodyPr>
          <a:lstStyle/>
          <a:p>
            <a:pPr algn="ctr"/>
            <a:r>
              <a:rPr lang="en-US" sz="5000" b="1"/>
              <a:t>7</a:t>
            </a:r>
          </a:p>
        </p:txBody>
      </p:sp>
      <p:sp>
        <p:nvSpPr>
          <p:cNvPr id="18" name="TextBox 17"/>
          <p:cNvSpPr txBox="1"/>
          <p:nvPr/>
        </p:nvSpPr>
        <p:spPr>
          <a:xfrm>
            <a:off x="2092214" y="3759770"/>
            <a:ext cx="1090298" cy="584775"/>
          </a:xfrm>
          <a:prstGeom prst="rect">
            <a:avLst/>
          </a:prstGeom>
          <a:noFill/>
        </p:spPr>
        <p:txBody>
          <a:bodyPr wrap="none" rtlCol="0">
            <a:spAutoFit/>
          </a:bodyPr>
          <a:lstStyle/>
          <a:p>
            <a:pPr algn="ctr"/>
            <a:r>
              <a:rPr lang="en-US" sz="1600" b="1"/>
              <a:t>TENAGA</a:t>
            </a:r>
          </a:p>
          <a:p>
            <a:pPr algn="ctr"/>
            <a:r>
              <a:rPr lang="en-US" sz="1600" b="1"/>
              <a:t>PENGAJAR</a:t>
            </a:r>
          </a:p>
        </p:txBody>
      </p:sp>
      <p:sp>
        <p:nvSpPr>
          <p:cNvPr id="19" name="TextBox 18"/>
          <p:cNvSpPr txBox="1"/>
          <p:nvPr/>
        </p:nvSpPr>
        <p:spPr>
          <a:xfrm>
            <a:off x="744481" y="4500635"/>
            <a:ext cx="857122" cy="861774"/>
          </a:xfrm>
          <a:prstGeom prst="rect">
            <a:avLst/>
          </a:prstGeom>
          <a:noFill/>
        </p:spPr>
        <p:txBody>
          <a:bodyPr wrap="square" rtlCol="0">
            <a:spAutoFit/>
          </a:bodyPr>
          <a:lstStyle/>
          <a:p>
            <a:r>
              <a:rPr lang="en-US" sz="5000" b="1"/>
              <a:t>66</a:t>
            </a:r>
          </a:p>
        </p:txBody>
      </p:sp>
      <p:sp>
        <p:nvSpPr>
          <p:cNvPr id="20" name="TextBox 19"/>
          <p:cNvSpPr txBox="1"/>
          <p:nvPr/>
        </p:nvSpPr>
        <p:spPr>
          <a:xfrm>
            <a:off x="675000" y="5142327"/>
            <a:ext cx="903004" cy="584775"/>
          </a:xfrm>
          <a:prstGeom prst="rect">
            <a:avLst/>
          </a:prstGeom>
          <a:noFill/>
        </p:spPr>
        <p:txBody>
          <a:bodyPr wrap="none" rtlCol="0">
            <a:spAutoFit/>
          </a:bodyPr>
          <a:lstStyle/>
          <a:p>
            <a:pPr algn="ctr"/>
            <a:r>
              <a:rPr lang="en-US" sz="1600" b="1"/>
              <a:t>S3 </a:t>
            </a:r>
          </a:p>
          <a:p>
            <a:pPr algn="ctr"/>
            <a:r>
              <a:rPr lang="en-US" sz="1600" b="1"/>
              <a:t>(Doktor)</a:t>
            </a:r>
          </a:p>
        </p:txBody>
      </p:sp>
      <p:sp>
        <p:nvSpPr>
          <p:cNvPr id="21" name="TextBox 20"/>
          <p:cNvSpPr txBox="1"/>
          <p:nvPr/>
        </p:nvSpPr>
        <p:spPr>
          <a:xfrm>
            <a:off x="2031491" y="4481765"/>
            <a:ext cx="1185142" cy="861774"/>
          </a:xfrm>
          <a:prstGeom prst="rect">
            <a:avLst/>
          </a:prstGeom>
          <a:noFill/>
        </p:spPr>
        <p:txBody>
          <a:bodyPr wrap="square" rtlCol="0">
            <a:spAutoFit/>
          </a:bodyPr>
          <a:lstStyle/>
          <a:p>
            <a:pPr algn="ctr"/>
            <a:r>
              <a:rPr lang="en-US" sz="5000" b="1"/>
              <a:t>132</a:t>
            </a:r>
          </a:p>
        </p:txBody>
      </p:sp>
      <p:sp>
        <p:nvSpPr>
          <p:cNvPr id="22" name="TextBox 21"/>
          <p:cNvSpPr txBox="1"/>
          <p:nvPr/>
        </p:nvSpPr>
        <p:spPr>
          <a:xfrm>
            <a:off x="2027641" y="5136277"/>
            <a:ext cx="1189749" cy="584775"/>
          </a:xfrm>
          <a:prstGeom prst="rect">
            <a:avLst/>
          </a:prstGeom>
          <a:noFill/>
        </p:spPr>
        <p:txBody>
          <a:bodyPr wrap="none" rtlCol="0">
            <a:spAutoFit/>
          </a:bodyPr>
          <a:lstStyle/>
          <a:p>
            <a:pPr algn="ctr"/>
            <a:r>
              <a:rPr lang="en-US" sz="1600" b="1"/>
              <a:t>S2 (Master/</a:t>
            </a:r>
          </a:p>
          <a:p>
            <a:pPr algn="ctr"/>
            <a:r>
              <a:rPr lang="en-US" sz="1600" b="1"/>
              <a:t>Magister)</a:t>
            </a:r>
          </a:p>
        </p:txBody>
      </p:sp>
      <p:sp>
        <p:nvSpPr>
          <p:cNvPr id="23" name="Rectangle 22"/>
          <p:cNvSpPr/>
          <p:nvPr/>
        </p:nvSpPr>
        <p:spPr>
          <a:xfrm>
            <a:off x="560231" y="1934272"/>
            <a:ext cx="4141423" cy="3932341"/>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567055" y="4437067"/>
            <a:ext cx="8201632" cy="215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27" name="Chart 26"/>
          <p:cNvGraphicFramePr>
            <a:graphicFrameLocks/>
          </p:cNvGraphicFramePr>
          <p:nvPr>
            <p:extLst>
              <p:ext uri="{D42A27DB-BD31-4B8C-83A1-F6EECF244321}">
                <p14:modId xmlns:p14="http://schemas.microsoft.com/office/powerpoint/2010/main" val="3973610489"/>
              </p:ext>
            </p:extLst>
          </p:nvPr>
        </p:nvGraphicFramePr>
        <p:xfrm>
          <a:off x="4822466" y="1907697"/>
          <a:ext cx="3946221" cy="24368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9"/>
          <p:cNvGraphicFramePr>
            <a:graphicFrameLocks/>
          </p:cNvGraphicFramePr>
          <p:nvPr>
            <p:extLst>
              <p:ext uri="{D42A27DB-BD31-4B8C-83A1-F6EECF244321}">
                <p14:modId xmlns:p14="http://schemas.microsoft.com/office/powerpoint/2010/main" val="3173218149"/>
              </p:ext>
            </p:extLst>
          </p:nvPr>
        </p:nvGraphicFramePr>
        <p:xfrm>
          <a:off x="4822467" y="4616988"/>
          <a:ext cx="3946220" cy="1249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431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14191" y="99944"/>
            <a:ext cx="3832055" cy="511799"/>
          </a:xfrm>
        </p:spPr>
        <p:txBody>
          <a:bodyPr>
            <a:normAutofit/>
          </a:bodyPr>
          <a:lstStyle/>
          <a:p>
            <a:pPr algn="r"/>
            <a:r>
              <a:rPr lang="en-US" sz="3000">
                <a:latin typeface="Bernard MT Condensed" pitchFamily="18" charset="0"/>
              </a:rPr>
              <a:t>JUMLAH DOSEN NON PNS</a:t>
            </a:r>
          </a:p>
        </p:txBody>
      </p:sp>
      <p:sp>
        <p:nvSpPr>
          <p:cNvPr id="5" name="Content Placeholder 2"/>
          <p:cNvSpPr>
            <a:spLocks noGrp="1"/>
          </p:cNvSpPr>
          <p:nvPr>
            <p:ph idx="1"/>
          </p:nvPr>
        </p:nvSpPr>
        <p:spPr>
          <a:xfrm>
            <a:off x="457200" y="1195883"/>
            <a:ext cx="8229600" cy="1066800"/>
          </a:xfrm>
        </p:spPr>
        <p:txBody>
          <a:bodyPr>
            <a:noAutofit/>
          </a:bodyPr>
          <a:lstStyle/>
          <a:p>
            <a:pPr marL="0" lvl="0" indent="0">
              <a:spcBef>
                <a:spcPts val="500"/>
              </a:spcBef>
              <a:buNone/>
            </a:pPr>
            <a:r>
              <a:rPr lang="en-US" sz="2500">
                <a:solidFill>
                  <a:schemeClr val="tx1"/>
                </a:solidFill>
              </a:rPr>
              <a:t>Sedangkan dosen non-PNS berjumlah </a:t>
            </a:r>
            <a:r>
              <a:rPr lang="en-US" sz="2500" b="1"/>
              <a:t>81</a:t>
            </a:r>
            <a:r>
              <a:rPr lang="en-US" sz="2500">
                <a:solidFill>
                  <a:schemeClr val="tx1"/>
                </a:solidFill>
              </a:rPr>
              <a:t> orang.</a:t>
            </a:r>
          </a:p>
          <a:p>
            <a:pPr marL="457200" lvl="0" indent="-457200">
              <a:spcBef>
                <a:spcPts val="500"/>
              </a:spcBef>
              <a:buNone/>
            </a:pPr>
            <a:endParaRPr lang="en-US" sz="2500">
              <a:solidFill>
                <a:schemeClr val="tx1"/>
              </a:solidFill>
            </a:endParaRPr>
          </a:p>
          <a:p>
            <a:pPr marL="460375" indent="-460375">
              <a:spcBef>
                <a:spcPts val="500"/>
              </a:spcBef>
              <a:buFont typeface="+mj-lt"/>
              <a:buAutoNum type="arabicPeriod"/>
            </a:pPr>
            <a:endParaRPr lang="en-US" sz="2500">
              <a:solidFill>
                <a:schemeClr val="tx1"/>
              </a:solidFill>
            </a:endParaRPr>
          </a:p>
          <a:p>
            <a:pPr marL="460375" indent="-460375">
              <a:spcBef>
                <a:spcPts val="500"/>
              </a:spcBef>
              <a:buFont typeface="+mj-lt"/>
              <a:buAutoNum type="arabicPeriod"/>
            </a:pPr>
            <a:endParaRPr lang="en-US" sz="2500">
              <a:solidFill>
                <a:schemeClr val="tx1"/>
              </a:solidFill>
            </a:endParaRPr>
          </a:p>
          <a:p>
            <a:pPr marL="514350" lvl="0" indent="-514350">
              <a:spcBef>
                <a:spcPts val="500"/>
              </a:spcBef>
              <a:buFont typeface="+mj-lt"/>
              <a:buAutoNum type="arabicPeriod"/>
            </a:pPr>
            <a:endParaRPr lang="en-US" sz="2500" b="1"/>
          </a:p>
        </p:txBody>
      </p:sp>
      <p:sp>
        <p:nvSpPr>
          <p:cNvPr id="7" name="TextBox 6"/>
          <p:cNvSpPr txBox="1"/>
          <p:nvPr/>
        </p:nvSpPr>
        <p:spPr>
          <a:xfrm>
            <a:off x="768028" y="1927018"/>
            <a:ext cx="833883" cy="861774"/>
          </a:xfrm>
          <a:prstGeom prst="rect">
            <a:avLst/>
          </a:prstGeom>
          <a:noFill/>
        </p:spPr>
        <p:txBody>
          <a:bodyPr wrap="square" rtlCol="0">
            <a:spAutoFit/>
          </a:bodyPr>
          <a:lstStyle/>
          <a:p>
            <a:pPr algn="ctr"/>
            <a:r>
              <a:rPr lang="en-US" sz="5000" b="1"/>
              <a:t>0</a:t>
            </a:r>
          </a:p>
        </p:txBody>
      </p:sp>
      <p:sp>
        <p:nvSpPr>
          <p:cNvPr id="8" name="TextBox 7"/>
          <p:cNvSpPr txBox="1"/>
          <p:nvPr/>
        </p:nvSpPr>
        <p:spPr>
          <a:xfrm>
            <a:off x="812294" y="2590276"/>
            <a:ext cx="733214" cy="584775"/>
          </a:xfrm>
          <a:prstGeom prst="rect">
            <a:avLst/>
          </a:prstGeom>
          <a:noFill/>
        </p:spPr>
        <p:txBody>
          <a:bodyPr wrap="none" rtlCol="0">
            <a:spAutoFit/>
          </a:bodyPr>
          <a:lstStyle/>
          <a:p>
            <a:r>
              <a:rPr lang="en-US" sz="1600" b="1"/>
              <a:t>GURU</a:t>
            </a:r>
          </a:p>
          <a:p>
            <a:r>
              <a:rPr lang="en-US" sz="1600" b="1"/>
              <a:t>BESAR</a:t>
            </a:r>
          </a:p>
        </p:txBody>
      </p:sp>
      <p:sp>
        <p:nvSpPr>
          <p:cNvPr id="9" name="TextBox 8"/>
          <p:cNvSpPr txBox="1"/>
          <p:nvPr/>
        </p:nvSpPr>
        <p:spPr>
          <a:xfrm>
            <a:off x="1920819" y="1927018"/>
            <a:ext cx="1429940" cy="861774"/>
          </a:xfrm>
          <a:prstGeom prst="rect">
            <a:avLst/>
          </a:prstGeom>
          <a:noFill/>
        </p:spPr>
        <p:txBody>
          <a:bodyPr wrap="square" rtlCol="0">
            <a:spAutoFit/>
          </a:bodyPr>
          <a:lstStyle/>
          <a:p>
            <a:pPr algn="ctr"/>
            <a:r>
              <a:rPr lang="en-US" sz="5000" b="1"/>
              <a:t>0</a:t>
            </a:r>
          </a:p>
        </p:txBody>
      </p:sp>
      <p:sp>
        <p:nvSpPr>
          <p:cNvPr id="10" name="TextBox 9"/>
          <p:cNvSpPr txBox="1"/>
          <p:nvPr/>
        </p:nvSpPr>
        <p:spPr>
          <a:xfrm>
            <a:off x="2189646" y="2584222"/>
            <a:ext cx="879664" cy="584775"/>
          </a:xfrm>
          <a:prstGeom prst="rect">
            <a:avLst/>
          </a:prstGeom>
          <a:noFill/>
        </p:spPr>
        <p:txBody>
          <a:bodyPr wrap="none" rtlCol="0">
            <a:spAutoFit/>
          </a:bodyPr>
          <a:lstStyle/>
          <a:p>
            <a:r>
              <a:rPr lang="en-US" sz="1600" b="1"/>
              <a:t>LEKTOR </a:t>
            </a:r>
          </a:p>
          <a:p>
            <a:r>
              <a:rPr lang="en-US" sz="1600" b="1"/>
              <a:t>KEPALA</a:t>
            </a:r>
          </a:p>
        </p:txBody>
      </p:sp>
      <p:sp>
        <p:nvSpPr>
          <p:cNvPr id="11" name="TextBox 10"/>
          <p:cNvSpPr txBox="1"/>
          <p:nvPr/>
        </p:nvSpPr>
        <p:spPr>
          <a:xfrm>
            <a:off x="3273265" y="1927018"/>
            <a:ext cx="1734740" cy="861774"/>
          </a:xfrm>
          <a:prstGeom prst="rect">
            <a:avLst/>
          </a:prstGeom>
          <a:noFill/>
        </p:spPr>
        <p:txBody>
          <a:bodyPr wrap="square" rtlCol="0">
            <a:spAutoFit/>
          </a:bodyPr>
          <a:lstStyle/>
          <a:p>
            <a:pPr algn="ctr"/>
            <a:r>
              <a:rPr lang="en-US" sz="5000" b="1"/>
              <a:t>0</a:t>
            </a:r>
          </a:p>
        </p:txBody>
      </p:sp>
      <p:sp>
        <p:nvSpPr>
          <p:cNvPr id="14" name="TextBox 13"/>
          <p:cNvSpPr txBox="1"/>
          <p:nvPr/>
        </p:nvSpPr>
        <p:spPr>
          <a:xfrm>
            <a:off x="3699784" y="2577783"/>
            <a:ext cx="833177" cy="338554"/>
          </a:xfrm>
          <a:prstGeom prst="rect">
            <a:avLst/>
          </a:prstGeom>
          <a:noFill/>
        </p:spPr>
        <p:txBody>
          <a:bodyPr wrap="none" rtlCol="0">
            <a:spAutoFit/>
          </a:bodyPr>
          <a:lstStyle/>
          <a:p>
            <a:r>
              <a:rPr lang="en-US" sz="1600" b="1"/>
              <a:t>LEKTOR</a:t>
            </a:r>
          </a:p>
        </p:txBody>
      </p:sp>
      <p:sp>
        <p:nvSpPr>
          <p:cNvPr id="15" name="TextBox 14"/>
          <p:cNvSpPr txBox="1"/>
          <p:nvPr/>
        </p:nvSpPr>
        <p:spPr>
          <a:xfrm>
            <a:off x="746907" y="3175213"/>
            <a:ext cx="854696" cy="861774"/>
          </a:xfrm>
          <a:prstGeom prst="rect">
            <a:avLst/>
          </a:prstGeom>
          <a:noFill/>
        </p:spPr>
        <p:txBody>
          <a:bodyPr wrap="square" rtlCol="0">
            <a:spAutoFit/>
          </a:bodyPr>
          <a:lstStyle/>
          <a:p>
            <a:r>
              <a:rPr lang="en-US" sz="5000" b="1"/>
              <a:t>36</a:t>
            </a:r>
          </a:p>
        </p:txBody>
      </p:sp>
      <p:sp>
        <p:nvSpPr>
          <p:cNvPr id="16" name="TextBox 15"/>
          <p:cNvSpPr txBox="1"/>
          <p:nvPr/>
        </p:nvSpPr>
        <p:spPr>
          <a:xfrm>
            <a:off x="708793" y="3819340"/>
            <a:ext cx="892809" cy="584775"/>
          </a:xfrm>
          <a:prstGeom prst="rect">
            <a:avLst/>
          </a:prstGeom>
          <a:noFill/>
        </p:spPr>
        <p:txBody>
          <a:bodyPr wrap="none" rtlCol="0">
            <a:spAutoFit/>
          </a:bodyPr>
          <a:lstStyle/>
          <a:p>
            <a:pPr algn="ctr"/>
            <a:r>
              <a:rPr lang="en-US" sz="1600" b="1"/>
              <a:t>ASISTEN</a:t>
            </a:r>
          </a:p>
          <a:p>
            <a:pPr algn="ctr"/>
            <a:r>
              <a:rPr lang="en-US" sz="1600" b="1"/>
              <a:t>AHLI</a:t>
            </a:r>
          </a:p>
        </p:txBody>
      </p:sp>
      <p:sp>
        <p:nvSpPr>
          <p:cNvPr id="17" name="TextBox 16"/>
          <p:cNvSpPr txBox="1"/>
          <p:nvPr/>
        </p:nvSpPr>
        <p:spPr>
          <a:xfrm>
            <a:off x="1931557" y="3129047"/>
            <a:ext cx="1429940" cy="861774"/>
          </a:xfrm>
          <a:prstGeom prst="rect">
            <a:avLst/>
          </a:prstGeom>
          <a:noFill/>
        </p:spPr>
        <p:txBody>
          <a:bodyPr wrap="square" rtlCol="0">
            <a:spAutoFit/>
          </a:bodyPr>
          <a:lstStyle/>
          <a:p>
            <a:pPr algn="ctr"/>
            <a:r>
              <a:rPr lang="en-US" sz="5000" b="1"/>
              <a:t>45</a:t>
            </a:r>
          </a:p>
        </p:txBody>
      </p:sp>
      <p:sp>
        <p:nvSpPr>
          <p:cNvPr id="18" name="TextBox 17"/>
          <p:cNvSpPr txBox="1"/>
          <p:nvPr/>
        </p:nvSpPr>
        <p:spPr>
          <a:xfrm>
            <a:off x="2092214" y="3779091"/>
            <a:ext cx="1090298" cy="584775"/>
          </a:xfrm>
          <a:prstGeom prst="rect">
            <a:avLst/>
          </a:prstGeom>
          <a:noFill/>
        </p:spPr>
        <p:txBody>
          <a:bodyPr wrap="none" rtlCol="0">
            <a:spAutoFit/>
          </a:bodyPr>
          <a:lstStyle/>
          <a:p>
            <a:pPr algn="ctr"/>
            <a:r>
              <a:rPr lang="en-US" sz="1600" b="1"/>
              <a:t>TENAGA</a:t>
            </a:r>
          </a:p>
          <a:p>
            <a:pPr algn="ctr"/>
            <a:r>
              <a:rPr lang="en-US" sz="1600" b="1"/>
              <a:t>PENGAJAR</a:t>
            </a:r>
          </a:p>
        </p:txBody>
      </p:sp>
      <p:sp>
        <p:nvSpPr>
          <p:cNvPr id="19" name="TextBox 18"/>
          <p:cNvSpPr txBox="1"/>
          <p:nvPr/>
        </p:nvSpPr>
        <p:spPr>
          <a:xfrm>
            <a:off x="744481" y="4519956"/>
            <a:ext cx="857122" cy="861774"/>
          </a:xfrm>
          <a:prstGeom prst="rect">
            <a:avLst/>
          </a:prstGeom>
          <a:noFill/>
        </p:spPr>
        <p:txBody>
          <a:bodyPr wrap="square" rtlCol="0">
            <a:spAutoFit/>
          </a:bodyPr>
          <a:lstStyle/>
          <a:p>
            <a:r>
              <a:rPr lang="en-US" sz="5000" b="1"/>
              <a:t>10</a:t>
            </a:r>
          </a:p>
        </p:txBody>
      </p:sp>
      <p:sp>
        <p:nvSpPr>
          <p:cNvPr id="20" name="TextBox 19"/>
          <p:cNvSpPr txBox="1"/>
          <p:nvPr/>
        </p:nvSpPr>
        <p:spPr>
          <a:xfrm>
            <a:off x="675000" y="5161648"/>
            <a:ext cx="903004" cy="584775"/>
          </a:xfrm>
          <a:prstGeom prst="rect">
            <a:avLst/>
          </a:prstGeom>
          <a:noFill/>
        </p:spPr>
        <p:txBody>
          <a:bodyPr wrap="none" rtlCol="0">
            <a:spAutoFit/>
          </a:bodyPr>
          <a:lstStyle/>
          <a:p>
            <a:pPr algn="ctr"/>
            <a:r>
              <a:rPr lang="en-US" sz="1600" b="1"/>
              <a:t>S3 </a:t>
            </a:r>
          </a:p>
          <a:p>
            <a:pPr algn="ctr"/>
            <a:r>
              <a:rPr lang="en-US" sz="1600" b="1"/>
              <a:t>(Doktor)</a:t>
            </a:r>
          </a:p>
        </p:txBody>
      </p:sp>
      <p:sp>
        <p:nvSpPr>
          <p:cNvPr id="21" name="TextBox 20"/>
          <p:cNvSpPr txBox="1"/>
          <p:nvPr/>
        </p:nvSpPr>
        <p:spPr>
          <a:xfrm>
            <a:off x="2031491" y="4501086"/>
            <a:ext cx="1185142" cy="861774"/>
          </a:xfrm>
          <a:prstGeom prst="rect">
            <a:avLst/>
          </a:prstGeom>
          <a:noFill/>
        </p:spPr>
        <p:txBody>
          <a:bodyPr wrap="square" rtlCol="0">
            <a:spAutoFit/>
          </a:bodyPr>
          <a:lstStyle/>
          <a:p>
            <a:pPr algn="ctr"/>
            <a:r>
              <a:rPr lang="en-US" sz="5000" b="1"/>
              <a:t>71</a:t>
            </a:r>
          </a:p>
        </p:txBody>
      </p:sp>
      <p:sp>
        <p:nvSpPr>
          <p:cNvPr id="22" name="TextBox 21"/>
          <p:cNvSpPr txBox="1"/>
          <p:nvPr/>
        </p:nvSpPr>
        <p:spPr>
          <a:xfrm>
            <a:off x="2027641" y="5155598"/>
            <a:ext cx="1189749" cy="584775"/>
          </a:xfrm>
          <a:prstGeom prst="rect">
            <a:avLst/>
          </a:prstGeom>
          <a:noFill/>
        </p:spPr>
        <p:txBody>
          <a:bodyPr wrap="none" rtlCol="0">
            <a:spAutoFit/>
          </a:bodyPr>
          <a:lstStyle/>
          <a:p>
            <a:pPr algn="ctr"/>
            <a:r>
              <a:rPr lang="en-US" sz="1600" b="1"/>
              <a:t>S2 (Master/</a:t>
            </a:r>
          </a:p>
          <a:p>
            <a:pPr algn="ctr"/>
            <a:r>
              <a:rPr lang="en-US" sz="1600" b="1"/>
              <a:t>Magister)</a:t>
            </a:r>
          </a:p>
        </p:txBody>
      </p:sp>
      <p:sp>
        <p:nvSpPr>
          <p:cNvPr id="23" name="Rectangle 22"/>
          <p:cNvSpPr/>
          <p:nvPr/>
        </p:nvSpPr>
        <p:spPr>
          <a:xfrm>
            <a:off x="560231" y="1953593"/>
            <a:ext cx="4141423" cy="3932341"/>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567055" y="4456388"/>
            <a:ext cx="8201632" cy="215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24" name="Chart 23"/>
          <p:cNvGraphicFramePr>
            <a:graphicFrameLocks/>
          </p:cNvGraphicFramePr>
          <p:nvPr>
            <p:extLst>
              <p:ext uri="{D42A27DB-BD31-4B8C-83A1-F6EECF244321}">
                <p14:modId xmlns:p14="http://schemas.microsoft.com/office/powerpoint/2010/main" val="423105252"/>
              </p:ext>
            </p:extLst>
          </p:nvPr>
        </p:nvGraphicFramePr>
        <p:xfrm>
          <a:off x="4848896" y="1927018"/>
          <a:ext cx="3919791" cy="24368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p:cNvGraphicFramePr>
            <a:graphicFrameLocks/>
          </p:cNvGraphicFramePr>
          <p:nvPr>
            <p:extLst>
              <p:ext uri="{D42A27DB-BD31-4B8C-83A1-F6EECF244321}">
                <p14:modId xmlns:p14="http://schemas.microsoft.com/office/powerpoint/2010/main" val="166288525"/>
              </p:ext>
            </p:extLst>
          </p:nvPr>
        </p:nvGraphicFramePr>
        <p:xfrm>
          <a:off x="4838369" y="4519956"/>
          <a:ext cx="3930318" cy="13659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20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14191" y="99944"/>
            <a:ext cx="3832055" cy="511799"/>
          </a:xfrm>
        </p:spPr>
        <p:txBody>
          <a:bodyPr>
            <a:normAutofit/>
          </a:bodyPr>
          <a:lstStyle/>
          <a:p>
            <a:pPr algn="r"/>
            <a:r>
              <a:rPr lang="en-US" sz="3000">
                <a:latin typeface="Bernard MT Condensed" pitchFamily="18" charset="0"/>
              </a:rPr>
              <a:t>JUMLAH TENDIK</a:t>
            </a:r>
          </a:p>
        </p:txBody>
      </p:sp>
      <p:sp>
        <p:nvSpPr>
          <p:cNvPr id="5" name="Content Placeholder 2"/>
          <p:cNvSpPr>
            <a:spLocks noGrp="1"/>
          </p:cNvSpPr>
          <p:nvPr>
            <p:ph idx="1"/>
          </p:nvPr>
        </p:nvSpPr>
        <p:spPr>
          <a:xfrm>
            <a:off x="457200" y="1195883"/>
            <a:ext cx="8229600" cy="1066800"/>
          </a:xfrm>
        </p:spPr>
        <p:txBody>
          <a:bodyPr>
            <a:noAutofit/>
          </a:bodyPr>
          <a:lstStyle/>
          <a:p>
            <a:pPr marL="0" lvl="0" indent="0">
              <a:spcBef>
                <a:spcPts val="500"/>
              </a:spcBef>
              <a:buNone/>
            </a:pPr>
            <a:r>
              <a:rPr lang="en-US" sz="2500">
                <a:solidFill>
                  <a:schemeClr val="tx1"/>
                </a:solidFill>
              </a:rPr>
              <a:t>Tenaga Kependidikan (Tendik) di FKIP Unila total berjumlah </a:t>
            </a:r>
          </a:p>
          <a:p>
            <a:pPr marL="0" lvl="0" indent="0">
              <a:spcBef>
                <a:spcPts val="500"/>
              </a:spcBef>
              <a:buNone/>
            </a:pPr>
            <a:r>
              <a:rPr lang="en-US" sz="2500" b="1"/>
              <a:t>104 </a:t>
            </a:r>
            <a:r>
              <a:rPr lang="en-US" sz="2500"/>
              <a:t>orang</a:t>
            </a:r>
            <a:r>
              <a:rPr lang="en-US" sz="2500" b="1"/>
              <a:t>, </a:t>
            </a:r>
            <a:r>
              <a:rPr lang="en-US" sz="2500">
                <a:solidFill>
                  <a:schemeClr val="tx1"/>
                </a:solidFill>
              </a:rPr>
              <a:t> yang terdiri dari </a:t>
            </a:r>
            <a:r>
              <a:rPr lang="en-US" sz="2500" b="1">
                <a:solidFill>
                  <a:schemeClr val="tx1"/>
                </a:solidFill>
              </a:rPr>
              <a:t>36</a:t>
            </a:r>
            <a:r>
              <a:rPr lang="en-US" sz="2500">
                <a:solidFill>
                  <a:schemeClr val="tx1"/>
                </a:solidFill>
              </a:rPr>
              <a:t> orang tendik PNS dan </a:t>
            </a:r>
            <a:r>
              <a:rPr lang="en-US" sz="2500" b="1">
                <a:solidFill>
                  <a:schemeClr val="tx1"/>
                </a:solidFill>
              </a:rPr>
              <a:t>68</a:t>
            </a:r>
            <a:r>
              <a:rPr lang="en-US" sz="2500">
                <a:solidFill>
                  <a:schemeClr val="tx1"/>
                </a:solidFill>
              </a:rPr>
              <a:t> tendik Non PNS</a:t>
            </a:r>
          </a:p>
          <a:p>
            <a:pPr marL="457200" lvl="0" indent="-457200">
              <a:spcBef>
                <a:spcPts val="500"/>
              </a:spcBef>
              <a:buNone/>
            </a:pPr>
            <a:endParaRPr lang="en-US" sz="2500">
              <a:solidFill>
                <a:schemeClr val="tx1"/>
              </a:solidFill>
            </a:endParaRPr>
          </a:p>
          <a:p>
            <a:pPr marL="460375" indent="-460375">
              <a:spcBef>
                <a:spcPts val="500"/>
              </a:spcBef>
              <a:buFont typeface="+mj-lt"/>
              <a:buAutoNum type="arabicPeriod"/>
            </a:pPr>
            <a:endParaRPr lang="en-US" sz="2500">
              <a:solidFill>
                <a:schemeClr val="tx1"/>
              </a:solidFill>
            </a:endParaRPr>
          </a:p>
          <a:p>
            <a:pPr marL="460375" indent="-460375">
              <a:spcBef>
                <a:spcPts val="500"/>
              </a:spcBef>
              <a:buFont typeface="+mj-lt"/>
              <a:buAutoNum type="arabicPeriod"/>
            </a:pPr>
            <a:endParaRPr lang="en-US" sz="2500">
              <a:solidFill>
                <a:schemeClr val="tx1"/>
              </a:solidFill>
            </a:endParaRPr>
          </a:p>
          <a:p>
            <a:pPr marL="514350" lvl="0" indent="-514350">
              <a:spcBef>
                <a:spcPts val="500"/>
              </a:spcBef>
              <a:buFont typeface="+mj-lt"/>
              <a:buAutoNum type="arabicPeriod"/>
            </a:pPr>
            <a:endParaRPr lang="en-US" sz="2500" b="1"/>
          </a:p>
        </p:txBody>
      </p:sp>
      <p:sp>
        <p:nvSpPr>
          <p:cNvPr id="35" name="TextBox 34"/>
          <p:cNvSpPr txBox="1"/>
          <p:nvPr/>
        </p:nvSpPr>
        <p:spPr>
          <a:xfrm>
            <a:off x="449973" y="2547221"/>
            <a:ext cx="833883" cy="861774"/>
          </a:xfrm>
          <a:prstGeom prst="rect">
            <a:avLst/>
          </a:prstGeom>
          <a:noFill/>
        </p:spPr>
        <p:txBody>
          <a:bodyPr wrap="square" rtlCol="0">
            <a:spAutoFit/>
          </a:bodyPr>
          <a:lstStyle/>
          <a:p>
            <a:pPr algn="ctr"/>
            <a:r>
              <a:rPr lang="en-US" sz="5000" b="1"/>
              <a:t>6</a:t>
            </a:r>
          </a:p>
        </p:txBody>
      </p:sp>
      <p:sp>
        <p:nvSpPr>
          <p:cNvPr id="36" name="TextBox 35"/>
          <p:cNvSpPr txBox="1"/>
          <p:nvPr/>
        </p:nvSpPr>
        <p:spPr>
          <a:xfrm>
            <a:off x="517643" y="3210479"/>
            <a:ext cx="686406" cy="707886"/>
          </a:xfrm>
          <a:prstGeom prst="rect">
            <a:avLst/>
          </a:prstGeom>
          <a:noFill/>
        </p:spPr>
        <p:txBody>
          <a:bodyPr wrap="none" rtlCol="0">
            <a:spAutoFit/>
          </a:bodyPr>
          <a:lstStyle/>
          <a:p>
            <a:pPr algn="ctr"/>
            <a:r>
              <a:rPr lang="en-US" sz="4000" b="1">
                <a:solidFill>
                  <a:schemeClr val="accent2">
                    <a:lumMod val="60000"/>
                    <a:lumOff val="40000"/>
                  </a:schemeClr>
                </a:solidFill>
              </a:rPr>
              <a:t>S2</a:t>
            </a:r>
          </a:p>
        </p:txBody>
      </p:sp>
      <p:sp>
        <p:nvSpPr>
          <p:cNvPr id="37" name="TextBox 36"/>
          <p:cNvSpPr txBox="1"/>
          <p:nvPr/>
        </p:nvSpPr>
        <p:spPr>
          <a:xfrm>
            <a:off x="1602764" y="2547221"/>
            <a:ext cx="1429940" cy="861774"/>
          </a:xfrm>
          <a:prstGeom prst="rect">
            <a:avLst/>
          </a:prstGeom>
          <a:noFill/>
        </p:spPr>
        <p:txBody>
          <a:bodyPr wrap="square" rtlCol="0">
            <a:spAutoFit/>
          </a:bodyPr>
          <a:lstStyle/>
          <a:p>
            <a:pPr algn="ctr"/>
            <a:r>
              <a:rPr lang="en-US" sz="5000" b="1"/>
              <a:t>26</a:t>
            </a:r>
          </a:p>
        </p:txBody>
      </p:sp>
      <p:sp>
        <p:nvSpPr>
          <p:cNvPr id="38" name="TextBox 37"/>
          <p:cNvSpPr txBox="1"/>
          <p:nvPr/>
        </p:nvSpPr>
        <p:spPr>
          <a:xfrm>
            <a:off x="1968220" y="3204425"/>
            <a:ext cx="686406" cy="707886"/>
          </a:xfrm>
          <a:prstGeom prst="rect">
            <a:avLst/>
          </a:prstGeom>
          <a:noFill/>
        </p:spPr>
        <p:txBody>
          <a:bodyPr wrap="none" rtlCol="0">
            <a:spAutoFit/>
          </a:bodyPr>
          <a:lstStyle/>
          <a:p>
            <a:pPr algn="ctr"/>
            <a:r>
              <a:rPr lang="en-US" sz="4000" b="1">
                <a:solidFill>
                  <a:schemeClr val="accent2">
                    <a:lumMod val="60000"/>
                    <a:lumOff val="40000"/>
                  </a:schemeClr>
                </a:solidFill>
              </a:rPr>
              <a:t>S1</a:t>
            </a:r>
          </a:p>
        </p:txBody>
      </p:sp>
      <p:sp>
        <p:nvSpPr>
          <p:cNvPr id="39" name="TextBox 38"/>
          <p:cNvSpPr txBox="1"/>
          <p:nvPr/>
        </p:nvSpPr>
        <p:spPr>
          <a:xfrm>
            <a:off x="428852" y="4041906"/>
            <a:ext cx="854696" cy="861774"/>
          </a:xfrm>
          <a:prstGeom prst="rect">
            <a:avLst/>
          </a:prstGeom>
          <a:noFill/>
        </p:spPr>
        <p:txBody>
          <a:bodyPr wrap="square" rtlCol="0">
            <a:spAutoFit/>
          </a:bodyPr>
          <a:lstStyle/>
          <a:p>
            <a:pPr algn="ctr"/>
            <a:r>
              <a:rPr lang="en-US" sz="5000" b="1"/>
              <a:t>8</a:t>
            </a:r>
          </a:p>
        </p:txBody>
      </p:sp>
      <p:sp>
        <p:nvSpPr>
          <p:cNvPr id="40" name="TextBox 39"/>
          <p:cNvSpPr txBox="1"/>
          <p:nvPr/>
        </p:nvSpPr>
        <p:spPr>
          <a:xfrm>
            <a:off x="453064" y="4686033"/>
            <a:ext cx="768159" cy="707886"/>
          </a:xfrm>
          <a:prstGeom prst="rect">
            <a:avLst/>
          </a:prstGeom>
          <a:noFill/>
        </p:spPr>
        <p:txBody>
          <a:bodyPr wrap="none" rtlCol="0">
            <a:spAutoFit/>
          </a:bodyPr>
          <a:lstStyle/>
          <a:p>
            <a:pPr algn="ctr"/>
            <a:r>
              <a:rPr lang="en-US" sz="4000" b="1">
                <a:solidFill>
                  <a:schemeClr val="accent2">
                    <a:lumMod val="60000"/>
                    <a:lumOff val="40000"/>
                  </a:schemeClr>
                </a:solidFill>
              </a:rPr>
              <a:t>D3</a:t>
            </a:r>
          </a:p>
        </p:txBody>
      </p:sp>
      <p:sp>
        <p:nvSpPr>
          <p:cNvPr id="41" name="TextBox 40"/>
          <p:cNvSpPr txBox="1"/>
          <p:nvPr/>
        </p:nvSpPr>
        <p:spPr>
          <a:xfrm>
            <a:off x="1613502" y="3995740"/>
            <a:ext cx="1429940" cy="861774"/>
          </a:xfrm>
          <a:prstGeom prst="rect">
            <a:avLst/>
          </a:prstGeom>
          <a:noFill/>
        </p:spPr>
        <p:txBody>
          <a:bodyPr wrap="square" rtlCol="0">
            <a:spAutoFit/>
          </a:bodyPr>
          <a:lstStyle/>
          <a:p>
            <a:pPr algn="ctr"/>
            <a:r>
              <a:rPr lang="en-US" sz="5000" b="1"/>
              <a:t>64</a:t>
            </a:r>
          </a:p>
        </p:txBody>
      </p:sp>
      <p:sp>
        <p:nvSpPr>
          <p:cNvPr id="42" name="TextBox 41"/>
          <p:cNvSpPr txBox="1"/>
          <p:nvPr/>
        </p:nvSpPr>
        <p:spPr>
          <a:xfrm>
            <a:off x="1726037" y="4645784"/>
            <a:ext cx="1186543" cy="707886"/>
          </a:xfrm>
          <a:prstGeom prst="rect">
            <a:avLst/>
          </a:prstGeom>
          <a:noFill/>
        </p:spPr>
        <p:txBody>
          <a:bodyPr wrap="none" rtlCol="0">
            <a:spAutoFit/>
          </a:bodyPr>
          <a:lstStyle/>
          <a:p>
            <a:pPr algn="ctr"/>
            <a:r>
              <a:rPr lang="en-US" sz="4000" b="1">
                <a:solidFill>
                  <a:schemeClr val="accent2">
                    <a:lumMod val="60000"/>
                    <a:lumOff val="40000"/>
                  </a:schemeClr>
                </a:solidFill>
              </a:rPr>
              <a:t>SMA</a:t>
            </a:r>
          </a:p>
        </p:txBody>
      </p:sp>
      <p:graphicFrame>
        <p:nvGraphicFramePr>
          <p:cNvPr id="43" name="Chart 42"/>
          <p:cNvGraphicFramePr>
            <a:graphicFrameLocks/>
          </p:cNvGraphicFramePr>
          <p:nvPr>
            <p:extLst>
              <p:ext uri="{D42A27DB-BD31-4B8C-83A1-F6EECF244321}">
                <p14:modId xmlns:p14="http://schemas.microsoft.com/office/powerpoint/2010/main" val="2880573399"/>
              </p:ext>
            </p:extLst>
          </p:nvPr>
        </p:nvGraphicFramePr>
        <p:xfrm>
          <a:off x="3200399" y="2610470"/>
          <a:ext cx="4949687"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4233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JUMLAH MAHASISWA</a:t>
            </a:r>
          </a:p>
        </p:txBody>
      </p:sp>
      <p:graphicFrame>
        <p:nvGraphicFramePr>
          <p:cNvPr id="13" name="Table 12"/>
          <p:cNvGraphicFramePr>
            <a:graphicFrameLocks noGrp="1"/>
          </p:cNvGraphicFramePr>
          <p:nvPr>
            <p:extLst>
              <p:ext uri="{D42A27DB-BD31-4B8C-83A1-F6EECF244321}">
                <p14:modId xmlns:p14="http://schemas.microsoft.com/office/powerpoint/2010/main" val="4279672210"/>
              </p:ext>
            </p:extLst>
          </p:nvPr>
        </p:nvGraphicFramePr>
        <p:xfrm>
          <a:off x="299540" y="1263106"/>
          <a:ext cx="3211072" cy="4351343"/>
        </p:xfrm>
        <a:graphic>
          <a:graphicData uri="http://schemas.openxmlformats.org/drawingml/2006/table">
            <a:tbl>
              <a:tblPr>
                <a:tableStyleId>{5C22544A-7EE6-4342-B048-85BDC9FD1C3A}</a:tableStyleId>
              </a:tblPr>
              <a:tblGrid>
                <a:gridCol w="210647">
                  <a:extLst>
                    <a:ext uri="{9D8B030D-6E8A-4147-A177-3AD203B41FA5}">
                      <a16:colId xmlns:a16="http://schemas.microsoft.com/office/drawing/2014/main" val="20000"/>
                    </a:ext>
                  </a:extLst>
                </a:gridCol>
                <a:gridCol w="141055">
                  <a:extLst>
                    <a:ext uri="{9D8B030D-6E8A-4147-A177-3AD203B41FA5}">
                      <a16:colId xmlns:a16="http://schemas.microsoft.com/office/drawing/2014/main" val="20001"/>
                    </a:ext>
                  </a:extLst>
                </a:gridCol>
                <a:gridCol w="1672081">
                  <a:extLst>
                    <a:ext uri="{9D8B030D-6E8A-4147-A177-3AD203B41FA5}">
                      <a16:colId xmlns:a16="http://schemas.microsoft.com/office/drawing/2014/main" val="20002"/>
                    </a:ext>
                  </a:extLst>
                </a:gridCol>
                <a:gridCol w="395763">
                  <a:extLst>
                    <a:ext uri="{9D8B030D-6E8A-4147-A177-3AD203B41FA5}">
                      <a16:colId xmlns:a16="http://schemas.microsoft.com/office/drawing/2014/main" val="20003"/>
                    </a:ext>
                  </a:extLst>
                </a:gridCol>
                <a:gridCol w="395763">
                  <a:extLst>
                    <a:ext uri="{9D8B030D-6E8A-4147-A177-3AD203B41FA5}">
                      <a16:colId xmlns:a16="http://schemas.microsoft.com/office/drawing/2014/main" val="20004"/>
                    </a:ext>
                  </a:extLst>
                </a:gridCol>
                <a:gridCol w="395763">
                  <a:extLst>
                    <a:ext uri="{9D8B030D-6E8A-4147-A177-3AD203B41FA5}">
                      <a16:colId xmlns:a16="http://schemas.microsoft.com/office/drawing/2014/main" val="20005"/>
                    </a:ext>
                  </a:extLst>
                </a:gridCol>
              </a:tblGrid>
              <a:tr h="161161">
                <a:tc rowSpan="2">
                  <a:txBody>
                    <a:bodyPr/>
                    <a:lstStyle/>
                    <a:p>
                      <a:pPr algn="ctr" fontAlgn="ctr"/>
                      <a:r>
                        <a:rPr lang="en-US" sz="1000" b="1" u="none" strike="noStrike">
                          <a:effectLst/>
                        </a:rPr>
                        <a:t>NO.</a:t>
                      </a:r>
                      <a:endParaRPr lang="en-US" sz="1000" b="1" i="0" u="none" strike="noStrike">
                        <a:solidFill>
                          <a:srgbClr val="000000"/>
                        </a:solidFill>
                        <a:effectLst/>
                        <a:latin typeface="Calibri" panose="020F0502020204030204" pitchFamily="34" charset="0"/>
                      </a:endParaRPr>
                    </a:p>
                  </a:txBody>
                  <a:tcPr marL="4242" marR="4242" marT="4242" marB="0" anchor="ctr">
                    <a:solidFill>
                      <a:schemeClr val="accent5">
                        <a:lumMod val="60000"/>
                        <a:lumOff val="40000"/>
                      </a:schemeClr>
                    </a:solidFill>
                  </a:tcPr>
                </a:tc>
                <a:tc rowSpan="2" gridSpan="2">
                  <a:txBody>
                    <a:bodyPr/>
                    <a:lstStyle/>
                    <a:p>
                      <a:pPr algn="ctr" fontAlgn="ctr"/>
                      <a:r>
                        <a:rPr lang="en-US" sz="1000" b="1" u="none" strike="noStrike">
                          <a:effectLst/>
                        </a:rPr>
                        <a:t>PROGRAM STUDI</a:t>
                      </a:r>
                      <a:endParaRPr lang="en-US" sz="1000" b="1" i="0" u="none" strike="noStrike">
                        <a:solidFill>
                          <a:srgbClr val="000000"/>
                        </a:solidFill>
                        <a:effectLst/>
                        <a:latin typeface="Calibri" panose="020F0502020204030204" pitchFamily="34" charset="0"/>
                      </a:endParaRPr>
                    </a:p>
                  </a:txBody>
                  <a:tcPr marL="4242" marR="4242" marT="4242" marB="0" anchor="ctr">
                    <a:solidFill>
                      <a:schemeClr val="accent5">
                        <a:lumMod val="60000"/>
                        <a:lumOff val="40000"/>
                      </a:schemeClr>
                    </a:solidFill>
                  </a:tcPr>
                </a:tc>
                <a:tc rowSpan="2" hMerge="1">
                  <a:txBody>
                    <a:bodyPr/>
                    <a:lstStyle/>
                    <a:p>
                      <a:endParaRPr lang="en-US"/>
                    </a:p>
                  </a:txBody>
                  <a:tcPr/>
                </a:tc>
                <a:tc gridSpan="3">
                  <a:txBody>
                    <a:bodyPr/>
                    <a:lstStyle/>
                    <a:p>
                      <a:pPr algn="ctr" fontAlgn="b"/>
                      <a:r>
                        <a:rPr lang="en-US" sz="1000" b="1" u="none" strike="noStrike">
                          <a:effectLst/>
                        </a:rPr>
                        <a:t>JUMLAH MHS</a:t>
                      </a:r>
                      <a:endParaRPr lang="en-US" sz="1000" b="1" i="0" u="none" strike="noStrike">
                        <a:solidFill>
                          <a:srgbClr val="000000"/>
                        </a:solidFill>
                        <a:effectLst/>
                        <a:latin typeface="Calibri" panose="020F0502020204030204" pitchFamily="34" charset="0"/>
                      </a:endParaRPr>
                    </a:p>
                  </a:txBody>
                  <a:tcPr marL="4242" marR="4242" marT="4242" marB="0" anchor="b">
                    <a:solidFill>
                      <a:schemeClr val="accent5">
                        <a:lumMod val="60000"/>
                        <a:lumOff val="40000"/>
                      </a:schemeClr>
                    </a:solidFill>
                  </a:tcPr>
                </a:tc>
                <a:tc hMerge="1">
                  <a:txBody>
                    <a:bodyPr/>
                    <a:lstStyle/>
                    <a:p>
                      <a:endParaRPr lang="en-US"/>
                    </a:p>
                  </a:txBody>
                  <a:tcPr/>
                </a:tc>
                <a:tc hMerge="1">
                  <a:txBody>
                    <a:bodyPr/>
                    <a:lstStyle/>
                    <a:p>
                      <a:pPr algn="ctr" fontAlgn="b"/>
                      <a:endParaRPr lang="en-US" sz="1000" b="1" i="0" u="none" strike="noStrike">
                        <a:solidFill>
                          <a:srgbClr val="000000"/>
                        </a:solidFill>
                        <a:effectLst/>
                        <a:latin typeface="Calibri" panose="020F0502020204030204" pitchFamily="34" charset="0"/>
                      </a:endParaRPr>
                    </a:p>
                  </a:txBody>
                  <a:tcPr marL="4242" marR="4242" marT="4242" marB="0" anchor="b">
                    <a:solidFill>
                      <a:schemeClr val="accent5">
                        <a:lumMod val="60000"/>
                        <a:lumOff val="40000"/>
                      </a:schemeClr>
                    </a:solidFill>
                  </a:tcPr>
                </a:tc>
                <a:extLst>
                  <a:ext uri="{0D108BD9-81ED-4DB2-BD59-A6C34878D82A}">
                    <a16:rowId xmlns:a16="http://schemas.microsoft.com/office/drawing/2014/main" val="10000"/>
                  </a:ext>
                </a:extLst>
              </a:tr>
              <a:tr h="322321">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fontAlgn="ctr"/>
                      <a:r>
                        <a:rPr lang="en-US" sz="1000" b="1" u="none" strike="noStrike">
                          <a:effectLst/>
                        </a:rPr>
                        <a:t>TAHUN </a:t>
                      </a:r>
                    </a:p>
                    <a:p>
                      <a:pPr algn="ctr" fontAlgn="ctr"/>
                      <a:r>
                        <a:rPr lang="en-US" sz="1000" b="1" u="none" strike="noStrike">
                          <a:effectLst/>
                        </a:rPr>
                        <a:t>2020</a:t>
                      </a:r>
                      <a:endParaRPr lang="en-US" sz="1000" b="1" i="0" u="none" strike="noStrike">
                        <a:solidFill>
                          <a:srgbClr val="000000"/>
                        </a:solidFill>
                        <a:effectLst/>
                        <a:latin typeface="Calibri" panose="020F0502020204030204" pitchFamily="34" charset="0"/>
                      </a:endParaRPr>
                    </a:p>
                  </a:txBody>
                  <a:tcPr marL="4242" marR="4242" marT="4242" marB="0" anchor="ctr">
                    <a:solidFill>
                      <a:schemeClr val="accent5">
                        <a:lumMod val="60000"/>
                        <a:lumOff val="40000"/>
                      </a:schemeClr>
                    </a:solidFill>
                  </a:tcPr>
                </a:tc>
                <a:tc>
                  <a:txBody>
                    <a:bodyPr/>
                    <a:lstStyle/>
                    <a:p>
                      <a:pPr algn="ctr" fontAlgn="ctr"/>
                      <a:r>
                        <a:rPr lang="en-US" sz="1000" b="1" u="none" strike="noStrike">
                          <a:effectLst/>
                        </a:rPr>
                        <a:t>TAHUN </a:t>
                      </a:r>
                    </a:p>
                    <a:p>
                      <a:pPr algn="ctr" fontAlgn="ctr"/>
                      <a:r>
                        <a:rPr lang="en-US" sz="1000" b="1" u="none" strike="noStrike">
                          <a:effectLst/>
                        </a:rPr>
                        <a:t>2021</a:t>
                      </a:r>
                      <a:endParaRPr lang="en-US" sz="1000" b="1" i="0" u="none" strike="noStrike">
                        <a:solidFill>
                          <a:srgbClr val="000000"/>
                        </a:solidFill>
                        <a:effectLst/>
                        <a:latin typeface="Calibri" panose="020F0502020204030204" pitchFamily="34" charset="0"/>
                      </a:endParaRPr>
                    </a:p>
                  </a:txBody>
                  <a:tcPr marL="4242" marR="4242" marT="4242" marB="0" anchor="ctr">
                    <a:solidFill>
                      <a:schemeClr val="accent5">
                        <a:lumMod val="60000"/>
                        <a:lumOff val="40000"/>
                      </a:schemeClr>
                    </a:solidFill>
                  </a:tcPr>
                </a:tc>
                <a:tc>
                  <a:txBody>
                    <a:bodyPr/>
                    <a:lstStyle/>
                    <a:p>
                      <a:pPr algn="ctr" fontAlgn="ctr"/>
                      <a:r>
                        <a:rPr lang="en-US" sz="1000" b="1" i="0" u="none" strike="noStrike">
                          <a:solidFill>
                            <a:srgbClr val="000000"/>
                          </a:solidFill>
                          <a:effectLst/>
                          <a:latin typeface="Calibri" panose="020F0502020204030204" pitchFamily="34" charset="0"/>
                        </a:rPr>
                        <a:t>TAHUN</a:t>
                      </a:r>
                    </a:p>
                    <a:p>
                      <a:pPr algn="ctr" fontAlgn="ctr"/>
                      <a:r>
                        <a:rPr lang="en-US" sz="1000" b="1" i="0" u="none" strike="noStrike">
                          <a:solidFill>
                            <a:srgbClr val="000000"/>
                          </a:solidFill>
                          <a:effectLst/>
                          <a:latin typeface="Calibri" panose="020F0502020204030204" pitchFamily="34" charset="0"/>
                        </a:rPr>
                        <a:t>2022</a:t>
                      </a:r>
                    </a:p>
                  </a:txBody>
                  <a:tcPr marL="4242" marR="4242" marT="4242" marB="0" anchor="ctr">
                    <a:solidFill>
                      <a:schemeClr val="accent5">
                        <a:lumMod val="60000"/>
                        <a:lumOff val="40000"/>
                      </a:schemeClr>
                    </a:solidFill>
                  </a:tcPr>
                </a:tc>
                <a:extLst>
                  <a:ext uri="{0D108BD9-81ED-4DB2-BD59-A6C34878D82A}">
                    <a16:rowId xmlns:a16="http://schemas.microsoft.com/office/drawing/2014/main" val="10001"/>
                  </a:ext>
                </a:extLst>
              </a:tr>
              <a:tr h="169643">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Matematika</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85</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124</a:t>
                      </a:r>
                    </a:p>
                  </a:txBody>
                  <a:tcPr marL="4242" marR="4242" marT="4242" marB="0" anchor="b"/>
                </a:tc>
                <a:extLst>
                  <a:ext uri="{0D108BD9-81ED-4DB2-BD59-A6C34878D82A}">
                    <a16:rowId xmlns:a16="http://schemas.microsoft.com/office/drawing/2014/main" val="10002"/>
                  </a:ext>
                </a:extLst>
              </a:tr>
              <a:tr h="169643">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Fisika</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66</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75</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100</a:t>
                      </a:r>
                    </a:p>
                  </a:txBody>
                  <a:tcPr marL="4242" marR="4242" marT="4242" marB="0" anchor="b"/>
                </a:tc>
                <a:extLst>
                  <a:ext uri="{0D108BD9-81ED-4DB2-BD59-A6C34878D82A}">
                    <a16:rowId xmlns:a16="http://schemas.microsoft.com/office/drawing/2014/main" val="10003"/>
                  </a:ext>
                </a:extLst>
              </a:tr>
              <a:tr h="169643">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Kimia</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70</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80</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104</a:t>
                      </a:r>
                    </a:p>
                  </a:txBody>
                  <a:tcPr marL="4242" marR="4242" marT="4242" marB="0" anchor="b"/>
                </a:tc>
                <a:extLst>
                  <a:ext uri="{0D108BD9-81ED-4DB2-BD59-A6C34878D82A}">
                    <a16:rowId xmlns:a16="http://schemas.microsoft.com/office/drawing/2014/main" val="10004"/>
                  </a:ext>
                </a:extLst>
              </a:tr>
              <a:tr h="169643">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Biologi</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66</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78</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116</a:t>
                      </a:r>
                    </a:p>
                  </a:txBody>
                  <a:tcPr marL="4242" marR="4242" marT="4242" marB="0" anchor="b"/>
                </a:tc>
                <a:extLst>
                  <a:ext uri="{0D108BD9-81ED-4DB2-BD59-A6C34878D82A}">
                    <a16:rowId xmlns:a16="http://schemas.microsoft.com/office/drawing/2014/main" val="10005"/>
                  </a:ext>
                </a:extLst>
              </a:tr>
              <a:tr h="169643">
                <a:tc>
                  <a:txBody>
                    <a:bodyPr/>
                    <a:lstStyle/>
                    <a:p>
                      <a:pPr algn="ct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Teknologi Informasi</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39</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35</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83</a:t>
                      </a:r>
                    </a:p>
                  </a:txBody>
                  <a:tcPr marL="4242" marR="4242" marT="4242" marB="0" anchor="b"/>
                </a:tc>
                <a:extLst>
                  <a:ext uri="{0D108BD9-81ED-4DB2-BD59-A6C34878D82A}">
                    <a16:rowId xmlns:a16="http://schemas.microsoft.com/office/drawing/2014/main" val="10006"/>
                  </a:ext>
                </a:extLst>
              </a:tr>
              <a:tr h="161161">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4242" marR="4242" marT="4242" marB="0" anchor="b"/>
                </a:tc>
                <a:extLst>
                  <a:ext uri="{0D108BD9-81ED-4DB2-BD59-A6C34878D82A}">
                    <a16:rowId xmlns:a16="http://schemas.microsoft.com/office/drawing/2014/main" val="10007"/>
                  </a:ext>
                </a:extLst>
              </a:tr>
              <a:tr h="169643">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Ekonomi</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78</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83</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113</a:t>
                      </a:r>
                    </a:p>
                  </a:txBody>
                  <a:tcPr marL="4242" marR="4242" marT="4242" marB="0" anchor="b"/>
                </a:tc>
                <a:extLst>
                  <a:ext uri="{0D108BD9-81ED-4DB2-BD59-A6C34878D82A}">
                    <a16:rowId xmlns:a16="http://schemas.microsoft.com/office/drawing/2014/main" val="10008"/>
                  </a:ext>
                </a:extLst>
              </a:tr>
              <a:tr h="169643">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b="0" i="0" u="none" strike="noStrike">
                          <a:solidFill>
                            <a:schemeClr val="dk1"/>
                          </a:solidFill>
                          <a:effectLst/>
                          <a:latin typeface="+mn-lt"/>
                        </a:rPr>
                        <a:t>PPKn</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81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77</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120</a:t>
                      </a:r>
                    </a:p>
                  </a:txBody>
                  <a:tcPr marL="4242" marR="4242" marT="4242" marB="0" anchor="b"/>
                </a:tc>
                <a:extLst>
                  <a:ext uri="{0D108BD9-81ED-4DB2-BD59-A6C34878D82A}">
                    <a16:rowId xmlns:a16="http://schemas.microsoft.com/office/drawing/2014/main" val="10009"/>
                  </a:ext>
                </a:extLst>
              </a:tr>
              <a:tr h="169643">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Sejarah</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78</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117</a:t>
                      </a:r>
                    </a:p>
                  </a:txBody>
                  <a:tcPr marL="4242" marR="4242" marT="4242" marB="0" anchor="b"/>
                </a:tc>
                <a:extLst>
                  <a:ext uri="{0D108BD9-81ED-4DB2-BD59-A6C34878D82A}">
                    <a16:rowId xmlns:a16="http://schemas.microsoft.com/office/drawing/2014/main" val="10010"/>
                  </a:ext>
                </a:extLst>
              </a:tr>
              <a:tr h="169643">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Geografi</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83</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112</a:t>
                      </a:r>
                    </a:p>
                  </a:txBody>
                  <a:tcPr marL="4242" marR="4242" marT="4242" marB="0" anchor="b"/>
                </a:tc>
                <a:extLst>
                  <a:ext uri="{0D108BD9-81ED-4DB2-BD59-A6C34878D82A}">
                    <a16:rowId xmlns:a16="http://schemas.microsoft.com/office/drawing/2014/main" val="10011"/>
                  </a:ext>
                </a:extLst>
              </a:tr>
              <a:tr h="161161">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4242" marR="4242" marT="4242" marB="0" anchor="b"/>
                </a:tc>
                <a:extLst>
                  <a:ext uri="{0D108BD9-81ED-4DB2-BD59-A6C34878D82A}">
                    <a16:rowId xmlns:a16="http://schemas.microsoft.com/office/drawing/2014/main" val="10012"/>
                  </a:ext>
                </a:extLst>
              </a:tr>
              <a:tr h="169643">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 Bhs</a:t>
                      </a:r>
                      <a:r>
                        <a:rPr lang="en-US" sz="1000" u="none" strike="noStrike" baseline="0">
                          <a:effectLst/>
                        </a:rPr>
                        <a:t> </a:t>
                      </a:r>
                      <a:r>
                        <a:rPr lang="en-US" sz="1000" u="none" strike="noStrike">
                          <a:effectLst/>
                        </a:rPr>
                        <a:t>dan Sastra Indonesia</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70</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87</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115</a:t>
                      </a:r>
                    </a:p>
                  </a:txBody>
                  <a:tcPr marL="4242" marR="4242" marT="4242" marB="0" anchor="b"/>
                </a:tc>
                <a:extLst>
                  <a:ext uri="{0D108BD9-81ED-4DB2-BD59-A6C34878D82A}">
                    <a16:rowId xmlns:a16="http://schemas.microsoft.com/office/drawing/2014/main" val="10013"/>
                  </a:ext>
                </a:extLst>
              </a:tr>
              <a:tr h="169643">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Bahasa Inggris</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79</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84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131</a:t>
                      </a:r>
                    </a:p>
                  </a:txBody>
                  <a:tcPr marL="4242" marR="4242" marT="4242" marB="0" anchor="b"/>
                </a:tc>
                <a:extLst>
                  <a:ext uri="{0D108BD9-81ED-4DB2-BD59-A6C34878D82A}">
                    <a16:rowId xmlns:a16="http://schemas.microsoft.com/office/drawing/2014/main" val="10014"/>
                  </a:ext>
                </a:extLst>
              </a:tr>
              <a:tr h="169643">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Tari </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60</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54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63</a:t>
                      </a:r>
                    </a:p>
                  </a:txBody>
                  <a:tcPr marL="4242" marR="4242" marT="4242" marB="0" anchor="b"/>
                </a:tc>
                <a:extLst>
                  <a:ext uri="{0D108BD9-81ED-4DB2-BD59-A6C34878D82A}">
                    <a16:rowId xmlns:a16="http://schemas.microsoft.com/office/drawing/2014/main" val="10015"/>
                  </a:ext>
                </a:extLst>
              </a:tr>
              <a:tr h="169643">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Bahasa Perancis</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31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41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56</a:t>
                      </a:r>
                    </a:p>
                  </a:txBody>
                  <a:tcPr marL="4242" marR="4242" marT="4242" marB="0" anchor="b"/>
                </a:tc>
                <a:extLst>
                  <a:ext uri="{0D108BD9-81ED-4DB2-BD59-A6C34878D82A}">
                    <a16:rowId xmlns:a16="http://schemas.microsoft.com/office/drawing/2014/main" val="10016"/>
                  </a:ext>
                </a:extLst>
              </a:tr>
              <a:tr h="169643">
                <a:tc>
                  <a:txBody>
                    <a:bodyPr/>
                    <a:lstStyle/>
                    <a:p>
                      <a:pPr algn="ct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Musik</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54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38</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49</a:t>
                      </a:r>
                    </a:p>
                  </a:txBody>
                  <a:tcPr marL="4242" marR="4242" marT="4242" marB="0" anchor="b"/>
                </a:tc>
                <a:extLst>
                  <a:ext uri="{0D108BD9-81ED-4DB2-BD59-A6C34878D82A}">
                    <a16:rowId xmlns:a16="http://schemas.microsoft.com/office/drawing/2014/main" val="10017"/>
                  </a:ext>
                </a:extLst>
              </a:tr>
              <a:tr h="169643">
                <a:tc>
                  <a:txBody>
                    <a:bodyPr/>
                    <a:lstStyle/>
                    <a:p>
                      <a:pPr algn="ctr" fontAlgn="b"/>
                      <a:r>
                        <a:rPr lang="en-US" sz="1000" u="none" strike="noStrike">
                          <a:effectLst/>
                        </a:rPr>
                        <a:t>6</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Bahasa Lampung</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49</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114</a:t>
                      </a:r>
                    </a:p>
                  </a:txBody>
                  <a:tcPr marL="4242" marR="4242" marT="4242" marB="0" anchor="b"/>
                </a:tc>
                <a:extLst>
                  <a:ext uri="{0D108BD9-81ED-4DB2-BD59-A6C34878D82A}">
                    <a16:rowId xmlns:a16="http://schemas.microsoft.com/office/drawing/2014/main" val="10018"/>
                  </a:ext>
                </a:extLst>
              </a:tr>
              <a:tr h="161161">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4242" marR="4242" marT="4242" marB="0" anchor="b"/>
                </a:tc>
                <a:extLst>
                  <a:ext uri="{0D108BD9-81ED-4DB2-BD59-A6C34878D82A}">
                    <a16:rowId xmlns:a16="http://schemas.microsoft.com/office/drawing/2014/main" val="10019"/>
                  </a:ext>
                </a:extLst>
              </a:tr>
              <a:tr h="169643">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 Jasmani</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68</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91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150</a:t>
                      </a:r>
                    </a:p>
                  </a:txBody>
                  <a:tcPr marL="4242" marR="4242" marT="4242" marB="0" anchor="b"/>
                </a:tc>
                <a:extLst>
                  <a:ext uri="{0D108BD9-81ED-4DB2-BD59-A6C34878D82A}">
                    <a16:rowId xmlns:a16="http://schemas.microsoft.com/office/drawing/2014/main" val="10020"/>
                  </a:ext>
                </a:extLst>
              </a:tr>
              <a:tr h="169643">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Bimbingan dan Konseling</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79</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81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135</a:t>
                      </a:r>
                    </a:p>
                  </a:txBody>
                  <a:tcPr marL="4242" marR="4242" marT="4242" marB="0" anchor="b"/>
                </a:tc>
                <a:extLst>
                  <a:ext uri="{0D108BD9-81ED-4DB2-BD59-A6C34878D82A}">
                    <a16:rowId xmlns:a16="http://schemas.microsoft.com/office/drawing/2014/main" val="10021"/>
                  </a:ext>
                </a:extLst>
              </a:tr>
              <a:tr h="169643">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Guru Sekolah Dasar</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233</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292</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366</a:t>
                      </a:r>
                    </a:p>
                  </a:txBody>
                  <a:tcPr marL="4242" marR="4242" marT="4242" marB="0" anchor="b"/>
                </a:tc>
                <a:extLst>
                  <a:ext uri="{0D108BD9-81ED-4DB2-BD59-A6C34878D82A}">
                    <a16:rowId xmlns:a16="http://schemas.microsoft.com/office/drawing/2014/main" val="10022"/>
                  </a:ext>
                </a:extLst>
              </a:tr>
              <a:tr h="169643">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r" fontAlgn="b"/>
                      <a:r>
                        <a:rPr lang="en-US" sz="1000" u="none" strike="noStrike">
                          <a:effectLst/>
                        </a:rPr>
                        <a:t>S1</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ctr"/>
                      <a:r>
                        <a:rPr lang="en-US" sz="1000" u="none" strike="noStrike">
                          <a:effectLst/>
                        </a:rPr>
                        <a:t>Pendidikan Anak Usia Dini</a:t>
                      </a:r>
                      <a:endParaRPr lang="en-US" sz="1000" b="0" i="0" u="none" strike="noStrike">
                        <a:solidFill>
                          <a:srgbClr val="000000"/>
                        </a:solidFill>
                        <a:effectLst/>
                        <a:latin typeface="Arial Narrow" panose="020B0606020202030204" pitchFamily="34" charset="0"/>
                      </a:endParaRPr>
                    </a:p>
                  </a:txBody>
                  <a:tcPr marL="4242" marR="4242" marT="4242" marB="0" anchor="ctr"/>
                </a:tc>
                <a:tc>
                  <a:txBody>
                    <a:bodyPr/>
                    <a:lstStyle/>
                    <a:p>
                      <a:pPr algn="ctr" fontAlgn="b"/>
                      <a:r>
                        <a:rPr lang="en-US" sz="1000" u="none" strike="noStrike">
                          <a:effectLst/>
                        </a:rPr>
                        <a:t>65</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u="none" strike="noStrike">
                          <a:effectLst/>
                        </a:rPr>
                        <a:t>64</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0" i="0" u="none" strike="noStrike">
                          <a:solidFill>
                            <a:srgbClr val="000000"/>
                          </a:solidFill>
                          <a:effectLst/>
                          <a:latin typeface="Calibri" panose="020F0502020204030204" pitchFamily="34" charset="0"/>
                        </a:rPr>
                        <a:t>97</a:t>
                      </a:r>
                    </a:p>
                  </a:txBody>
                  <a:tcPr marL="4242" marR="4242" marT="4242" marB="0" anchor="b"/>
                </a:tc>
                <a:extLst>
                  <a:ext uri="{0D108BD9-81ED-4DB2-BD59-A6C34878D82A}">
                    <a16:rowId xmlns:a16="http://schemas.microsoft.com/office/drawing/2014/main" val="10023"/>
                  </a:ext>
                </a:extLst>
              </a:tr>
              <a:tr h="161161">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1" u="none" strike="noStrike">
                          <a:effectLst/>
                        </a:rPr>
                        <a:t>TOTAL</a:t>
                      </a:r>
                      <a:endParaRPr lang="en-US" sz="1000" b="1"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1" u="none" strike="noStrike">
                          <a:effectLst/>
                        </a:rPr>
                        <a:t>1361</a:t>
                      </a:r>
                      <a:endParaRPr lang="en-US" sz="1000" b="1"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1" u="none" strike="noStrike">
                          <a:effectLst/>
                        </a:rPr>
                        <a:t>1555</a:t>
                      </a:r>
                      <a:endParaRPr lang="en-US" sz="1000" b="1" i="0" u="none" strike="noStrike">
                        <a:solidFill>
                          <a:srgbClr val="000000"/>
                        </a:solidFill>
                        <a:effectLst/>
                        <a:latin typeface="Calibri" panose="020F0502020204030204" pitchFamily="34" charset="0"/>
                      </a:endParaRPr>
                    </a:p>
                  </a:txBody>
                  <a:tcPr marL="4242" marR="4242" marT="4242" marB="0" anchor="b"/>
                </a:tc>
                <a:tc>
                  <a:txBody>
                    <a:bodyPr/>
                    <a:lstStyle/>
                    <a:p>
                      <a:pPr algn="ctr" fontAlgn="b"/>
                      <a:r>
                        <a:rPr lang="en-US" sz="1000" b="1" i="0" u="none" strike="noStrike">
                          <a:solidFill>
                            <a:srgbClr val="000000"/>
                          </a:solidFill>
                          <a:effectLst/>
                          <a:latin typeface="Calibri" panose="020F0502020204030204" pitchFamily="34" charset="0"/>
                        </a:rPr>
                        <a:t>2265</a:t>
                      </a:r>
                    </a:p>
                  </a:txBody>
                  <a:tcPr marL="4242" marR="4242" marT="4242" marB="0" anchor="b"/>
                </a:tc>
                <a:extLst>
                  <a:ext uri="{0D108BD9-81ED-4DB2-BD59-A6C34878D82A}">
                    <a16:rowId xmlns:a16="http://schemas.microsoft.com/office/drawing/2014/main" val="1002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822247441"/>
              </p:ext>
            </p:extLst>
          </p:nvPr>
        </p:nvGraphicFramePr>
        <p:xfrm>
          <a:off x="4814791" y="1263649"/>
          <a:ext cx="3992649" cy="3257550"/>
        </p:xfrm>
        <a:graphic>
          <a:graphicData uri="http://schemas.openxmlformats.org/drawingml/2006/table">
            <a:tbl>
              <a:tblPr>
                <a:tableStyleId>{5C22544A-7EE6-4342-B048-85BDC9FD1C3A}</a:tableStyleId>
              </a:tblPr>
              <a:tblGrid>
                <a:gridCol w="215202">
                  <a:extLst>
                    <a:ext uri="{9D8B030D-6E8A-4147-A177-3AD203B41FA5}">
                      <a16:colId xmlns:a16="http://schemas.microsoft.com/office/drawing/2014/main" val="20000"/>
                    </a:ext>
                  </a:extLst>
                </a:gridCol>
                <a:gridCol w="144412">
                  <a:extLst>
                    <a:ext uri="{9D8B030D-6E8A-4147-A177-3AD203B41FA5}">
                      <a16:colId xmlns:a16="http://schemas.microsoft.com/office/drawing/2014/main" val="20001"/>
                    </a:ext>
                  </a:extLst>
                </a:gridCol>
                <a:gridCol w="2422526">
                  <a:extLst>
                    <a:ext uri="{9D8B030D-6E8A-4147-A177-3AD203B41FA5}">
                      <a16:colId xmlns:a16="http://schemas.microsoft.com/office/drawing/2014/main" val="20002"/>
                    </a:ext>
                  </a:extLst>
                </a:gridCol>
                <a:gridCol w="403503">
                  <a:extLst>
                    <a:ext uri="{9D8B030D-6E8A-4147-A177-3AD203B41FA5}">
                      <a16:colId xmlns:a16="http://schemas.microsoft.com/office/drawing/2014/main" val="20003"/>
                    </a:ext>
                  </a:extLst>
                </a:gridCol>
                <a:gridCol w="403503">
                  <a:extLst>
                    <a:ext uri="{9D8B030D-6E8A-4147-A177-3AD203B41FA5}">
                      <a16:colId xmlns:a16="http://schemas.microsoft.com/office/drawing/2014/main" val="20004"/>
                    </a:ext>
                  </a:extLst>
                </a:gridCol>
                <a:gridCol w="403503">
                  <a:extLst>
                    <a:ext uri="{9D8B030D-6E8A-4147-A177-3AD203B41FA5}">
                      <a16:colId xmlns:a16="http://schemas.microsoft.com/office/drawing/2014/main" val="20005"/>
                    </a:ext>
                  </a:extLst>
                </a:gridCol>
              </a:tblGrid>
              <a:tr h="180975">
                <a:tc rowSpan="2">
                  <a:txBody>
                    <a:bodyPr/>
                    <a:lstStyle/>
                    <a:p>
                      <a:pPr algn="ctr" fontAlgn="ctr"/>
                      <a:r>
                        <a:rPr lang="en-US" sz="1000" b="1" u="none" strike="noStrike">
                          <a:effectLst/>
                        </a:rPr>
                        <a:t>NO.</a:t>
                      </a:r>
                      <a:endParaRPr lang="en-US" sz="1000" b="1" i="0" u="none" strike="noStrike">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tc rowSpan="2" gridSpan="2">
                  <a:txBody>
                    <a:bodyPr/>
                    <a:lstStyle/>
                    <a:p>
                      <a:pPr algn="ctr" fontAlgn="ctr"/>
                      <a:r>
                        <a:rPr lang="en-US" sz="1000" b="1" u="none" strike="noStrike">
                          <a:effectLst/>
                        </a:rPr>
                        <a:t>PROGRAM STUDI</a:t>
                      </a:r>
                      <a:endParaRPr lang="en-US" sz="1000" b="1" i="0" u="none" strike="noStrike">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tc rowSpan="2" hMerge="1">
                  <a:txBody>
                    <a:bodyPr/>
                    <a:lstStyle/>
                    <a:p>
                      <a:endParaRPr lang="en-US"/>
                    </a:p>
                  </a:txBody>
                  <a:tcPr/>
                </a:tc>
                <a:tc gridSpan="2">
                  <a:txBody>
                    <a:bodyPr/>
                    <a:lstStyle/>
                    <a:p>
                      <a:pPr algn="ctr" fontAlgn="b"/>
                      <a:r>
                        <a:rPr lang="en-US" sz="1000" b="1" u="none" strike="noStrike">
                          <a:effectLst/>
                        </a:rPr>
                        <a:t>JUMLAH MHS</a:t>
                      </a:r>
                      <a:endParaRPr lang="en-US" sz="1000" b="1" i="0" u="none" strike="noStrike">
                        <a:solidFill>
                          <a:srgbClr val="000000"/>
                        </a:solidFill>
                        <a:effectLst/>
                        <a:latin typeface="Calibri" panose="020F0502020204030204" pitchFamily="34" charset="0"/>
                      </a:endParaRPr>
                    </a:p>
                  </a:txBody>
                  <a:tcPr marL="4763" marR="4763" marT="4763" marB="0" anchor="b">
                    <a:solidFill>
                      <a:schemeClr val="accent5">
                        <a:lumMod val="60000"/>
                        <a:lumOff val="40000"/>
                      </a:schemeClr>
                    </a:solidFill>
                  </a:tcPr>
                </a:tc>
                <a:tc hMerge="1">
                  <a:txBody>
                    <a:bodyPr/>
                    <a:lstStyle/>
                    <a:p>
                      <a:endParaRPr lang="en-US"/>
                    </a:p>
                  </a:txBody>
                  <a:tcPr/>
                </a:tc>
                <a:tc>
                  <a:txBody>
                    <a:bodyPr/>
                    <a:lstStyle/>
                    <a:p>
                      <a:pPr algn="ctr" fontAlgn="b"/>
                      <a:endParaRPr lang="en-US" sz="1000" b="1" i="0" u="none" strike="noStrike">
                        <a:solidFill>
                          <a:srgbClr val="000000"/>
                        </a:solidFill>
                        <a:effectLst/>
                        <a:latin typeface="Calibri" panose="020F0502020204030204" pitchFamily="34" charset="0"/>
                      </a:endParaRPr>
                    </a:p>
                  </a:txBody>
                  <a:tcPr marL="4763" marR="4763" marT="4763" marB="0" anchor="b">
                    <a:solidFill>
                      <a:schemeClr val="accent5">
                        <a:lumMod val="60000"/>
                        <a:lumOff val="40000"/>
                      </a:schemeClr>
                    </a:solidFill>
                  </a:tcPr>
                </a:tc>
                <a:extLst>
                  <a:ext uri="{0D108BD9-81ED-4DB2-BD59-A6C34878D82A}">
                    <a16:rowId xmlns:a16="http://schemas.microsoft.com/office/drawing/2014/main" val="10000"/>
                  </a:ext>
                </a:extLst>
              </a:tr>
              <a:tr h="361950">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fontAlgn="ctr"/>
                      <a:r>
                        <a:rPr lang="en-US" sz="1000" b="1" u="none" strike="noStrike">
                          <a:effectLst/>
                        </a:rPr>
                        <a:t>TAHUN </a:t>
                      </a:r>
                    </a:p>
                    <a:p>
                      <a:pPr algn="ctr" fontAlgn="ctr"/>
                      <a:r>
                        <a:rPr lang="en-US" sz="1000" b="1" u="none" strike="noStrike">
                          <a:effectLst/>
                        </a:rPr>
                        <a:t>2020</a:t>
                      </a:r>
                      <a:endParaRPr lang="en-US" sz="1000" b="1" i="0" u="none" strike="noStrike">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tc>
                  <a:txBody>
                    <a:bodyPr/>
                    <a:lstStyle/>
                    <a:p>
                      <a:pPr algn="ctr" fontAlgn="ctr"/>
                      <a:r>
                        <a:rPr lang="en-US" sz="1000" b="1" u="none" strike="noStrike">
                          <a:effectLst/>
                        </a:rPr>
                        <a:t>TAHUN </a:t>
                      </a:r>
                    </a:p>
                    <a:p>
                      <a:pPr algn="ctr" fontAlgn="ctr"/>
                      <a:r>
                        <a:rPr lang="en-US" sz="1000" b="1" u="none" strike="noStrike">
                          <a:effectLst/>
                        </a:rPr>
                        <a:t>2021</a:t>
                      </a:r>
                      <a:endParaRPr lang="en-US" sz="1000" b="1" i="0" u="none" strike="noStrike">
                        <a:solidFill>
                          <a:srgbClr val="000000"/>
                        </a:solidFill>
                        <a:effectLst/>
                        <a:latin typeface="Calibri" panose="020F0502020204030204" pitchFamily="34" charset="0"/>
                      </a:endParaRPr>
                    </a:p>
                  </a:txBody>
                  <a:tcPr marL="4763" marR="4763" marT="4763" marB="0" anchor="ctr">
                    <a:solidFill>
                      <a:schemeClr val="accent5">
                        <a:lumMod val="60000"/>
                        <a:lumOff val="40000"/>
                      </a:schemeClr>
                    </a:solidFill>
                  </a:tcPr>
                </a:tc>
                <a:tc>
                  <a:txBody>
                    <a:bodyPr/>
                    <a:lstStyle/>
                    <a:p>
                      <a:pPr algn="ctr" fontAlgn="ctr"/>
                      <a:r>
                        <a:rPr lang="en-US" sz="1000" b="1" i="0" u="none" strike="noStrike">
                          <a:solidFill>
                            <a:srgbClr val="000000"/>
                          </a:solidFill>
                          <a:effectLst/>
                          <a:latin typeface="Calibri" panose="020F0502020204030204" pitchFamily="34" charset="0"/>
                        </a:rPr>
                        <a:t>TAHUN</a:t>
                      </a:r>
                    </a:p>
                    <a:p>
                      <a:pPr algn="ctr" fontAlgn="ctr"/>
                      <a:r>
                        <a:rPr lang="en-US" sz="1000" b="1" i="0" u="none" strike="noStrike">
                          <a:solidFill>
                            <a:srgbClr val="000000"/>
                          </a:solidFill>
                          <a:effectLst/>
                          <a:latin typeface="Calibri" panose="020F0502020204030204" pitchFamily="34" charset="0"/>
                        </a:rPr>
                        <a:t>2022</a:t>
                      </a:r>
                    </a:p>
                  </a:txBody>
                  <a:tcPr marL="4763" marR="4763" marT="4763" marB="0" anchor="ctr">
                    <a:solidFill>
                      <a:schemeClr val="accent5">
                        <a:lumMod val="60000"/>
                        <a:lumOff val="40000"/>
                      </a:schemeClr>
                    </a:solidFill>
                  </a:tcPr>
                </a:tc>
                <a:extLst>
                  <a:ext uri="{0D108BD9-81ED-4DB2-BD59-A6C34878D82A}">
                    <a16:rowId xmlns:a16="http://schemas.microsoft.com/office/drawing/2014/main" val="10001"/>
                  </a:ext>
                </a:extLst>
              </a:tr>
              <a:tr h="180975">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Administrasi Pendidikan</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25</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19</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20</a:t>
                      </a:r>
                    </a:p>
                  </a:txBody>
                  <a:tcPr marL="4763" marR="4763" marT="4763" marB="0" anchor="b"/>
                </a:tc>
                <a:extLst>
                  <a:ext uri="{0D108BD9-81ED-4DB2-BD59-A6C34878D82A}">
                    <a16:rowId xmlns:a16="http://schemas.microsoft.com/office/drawing/2014/main" val="10002"/>
                  </a:ext>
                </a:extLst>
              </a:tr>
              <a:tr h="180975">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Teknologi Pendidikan</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27</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27</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20</a:t>
                      </a:r>
                    </a:p>
                  </a:txBody>
                  <a:tcPr marL="4763" marR="4763" marT="4763" marB="0" anchor="b"/>
                </a:tc>
                <a:extLst>
                  <a:ext uri="{0D108BD9-81ED-4DB2-BD59-A6C34878D82A}">
                    <a16:rowId xmlns:a16="http://schemas.microsoft.com/office/drawing/2014/main" val="10003"/>
                  </a:ext>
                </a:extLst>
              </a:tr>
              <a:tr h="180975">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Keguruan Guru Sekolah Dasar</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35</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35</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34</a:t>
                      </a:r>
                    </a:p>
                  </a:txBody>
                  <a:tcPr marL="4763" marR="4763" marT="4763" marB="0" anchor="b"/>
                </a:tc>
                <a:extLst>
                  <a:ext uri="{0D108BD9-81ED-4DB2-BD59-A6C34878D82A}">
                    <a16:rowId xmlns:a16="http://schemas.microsoft.com/office/drawing/2014/main" val="10004"/>
                  </a:ext>
                </a:extLst>
              </a:tr>
              <a:tr h="180975">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S3</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Pendidikan</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20</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22</a:t>
                      </a:r>
                    </a:p>
                  </a:txBody>
                  <a:tcPr marL="4763" marR="4763" marT="4763" marB="0" anchor="b"/>
                </a:tc>
                <a:extLst>
                  <a:ext uri="{0D108BD9-81ED-4DB2-BD59-A6C34878D82A}">
                    <a16:rowId xmlns:a16="http://schemas.microsoft.com/office/drawing/2014/main" val="10005"/>
                  </a:ext>
                </a:extLst>
              </a:tr>
              <a:tr h="180975">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06"/>
                  </a:ext>
                </a:extLst>
              </a:tr>
              <a:tr h="180975">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it-IT" sz="1000" u="none" strike="noStrike">
                          <a:effectLst/>
                        </a:rPr>
                        <a:t>Magister Pend. Bhs dan Sastra Indonesia</a:t>
                      </a:r>
                      <a:endParaRPr lang="it-IT"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8</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12</a:t>
                      </a:r>
                    </a:p>
                  </a:txBody>
                  <a:tcPr marL="4763" marR="4763" marT="4763" marB="0" anchor="b"/>
                </a:tc>
                <a:extLst>
                  <a:ext uri="{0D108BD9-81ED-4DB2-BD59-A6C34878D82A}">
                    <a16:rowId xmlns:a16="http://schemas.microsoft.com/office/drawing/2014/main" val="10007"/>
                  </a:ext>
                </a:extLst>
              </a:tr>
              <a:tr h="180975">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Pendidikan Bahasa Inggris</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35</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25</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32</a:t>
                      </a:r>
                    </a:p>
                  </a:txBody>
                  <a:tcPr marL="4763" marR="4763" marT="4763" marB="0" anchor="b"/>
                </a:tc>
                <a:extLst>
                  <a:ext uri="{0D108BD9-81ED-4DB2-BD59-A6C34878D82A}">
                    <a16:rowId xmlns:a16="http://schemas.microsoft.com/office/drawing/2014/main" val="10008"/>
                  </a:ext>
                </a:extLst>
              </a:tr>
              <a:tr h="180975">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Pend. Bhs dan Kebudayaan Lampung</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6</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5</a:t>
                      </a:r>
                    </a:p>
                  </a:txBody>
                  <a:tcPr marL="4763" marR="4763" marT="4763" marB="0" anchor="b"/>
                </a:tc>
                <a:extLst>
                  <a:ext uri="{0D108BD9-81ED-4DB2-BD59-A6C34878D82A}">
                    <a16:rowId xmlns:a16="http://schemas.microsoft.com/office/drawing/2014/main" val="10009"/>
                  </a:ext>
                </a:extLst>
              </a:tr>
              <a:tr h="180975">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10"/>
                  </a:ext>
                </a:extLst>
              </a:tr>
              <a:tr h="180975">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Pendidikan Fisika</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8</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11</a:t>
                      </a:r>
                    </a:p>
                  </a:txBody>
                  <a:tcPr marL="4763" marR="4763" marT="4763" marB="0" anchor="b"/>
                </a:tc>
                <a:extLst>
                  <a:ext uri="{0D108BD9-81ED-4DB2-BD59-A6C34878D82A}">
                    <a16:rowId xmlns:a16="http://schemas.microsoft.com/office/drawing/2014/main" val="10011"/>
                  </a:ext>
                </a:extLst>
              </a:tr>
              <a:tr h="180975">
                <a:tc>
                  <a:txBody>
                    <a:bodyPr/>
                    <a:lstStyle/>
                    <a:p>
                      <a:pPr algn="ct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Pendidikan Ilmu Pengetahuan Alam</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17</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12</a:t>
                      </a:r>
                    </a:p>
                  </a:txBody>
                  <a:tcPr marL="4763" marR="4763" marT="4763" marB="0" anchor="b"/>
                </a:tc>
                <a:extLst>
                  <a:ext uri="{0D108BD9-81ED-4DB2-BD59-A6C34878D82A}">
                    <a16:rowId xmlns:a16="http://schemas.microsoft.com/office/drawing/2014/main" val="10012"/>
                  </a:ext>
                </a:extLst>
              </a:tr>
              <a:tr h="180975">
                <a:tc>
                  <a:txBody>
                    <a:bodyPr/>
                    <a:lstStyle/>
                    <a:p>
                      <a:pPr algn="ct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Pendidikan Matematika</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27</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25</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28</a:t>
                      </a:r>
                    </a:p>
                  </a:txBody>
                  <a:tcPr marL="4763" marR="4763" marT="4763" marB="0" anchor="b"/>
                </a:tc>
                <a:extLst>
                  <a:ext uri="{0D108BD9-81ED-4DB2-BD59-A6C34878D82A}">
                    <a16:rowId xmlns:a16="http://schemas.microsoft.com/office/drawing/2014/main" val="10013"/>
                  </a:ext>
                </a:extLst>
              </a:tr>
              <a:tr h="180975">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0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14"/>
                  </a:ext>
                </a:extLst>
              </a:tr>
              <a:tr h="180975">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S2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Magister Pendidikan IPS</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u="none" strike="noStrike">
                          <a:effectLst/>
                        </a:rPr>
                        <a:t>9</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0" i="0" u="none" strike="noStrike">
                          <a:solidFill>
                            <a:srgbClr val="000000"/>
                          </a:solidFill>
                          <a:effectLst/>
                          <a:latin typeface="Calibri" panose="020F0502020204030204" pitchFamily="34" charset="0"/>
                        </a:rPr>
                        <a:t>19</a:t>
                      </a:r>
                    </a:p>
                  </a:txBody>
                  <a:tcPr marL="4763" marR="4763" marT="4763" marB="0" anchor="b"/>
                </a:tc>
                <a:extLst>
                  <a:ext uri="{0D108BD9-81ED-4DB2-BD59-A6C34878D82A}">
                    <a16:rowId xmlns:a16="http://schemas.microsoft.com/office/drawing/2014/main" val="10015"/>
                  </a:ext>
                </a:extLst>
              </a:tr>
              <a:tr h="180975">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1" u="none" strike="noStrike">
                          <a:effectLst/>
                        </a:rPr>
                        <a:t>TOTAL</a:t>
                      </a:r>
                      <a:endParaRPr lang="en-US" sz="1000" b="1"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1" u="none" strike="noStrike">
                          <a:effectLst/>
                        </a:rPr>
                        <a:t>212</a:t>
                      </a:r>
                      <a:endParaRPr lang="en-US" sz="1000" b="1"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1" u="none" strike="noStrike">
                          <a:effectLst/>
                        </a:rPr>
                        <a:t>190</a:t>
                      </a:r>
                      <a:endParaRPr lang="en-US" sz="1000" b="1"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000" b="1" i="0" u="none" strike="noStrike">
                          <a:solidFill>
                            <a:srgbClr val="000000"/>
                          </a:solidFill>
                          <a:effectLst/>
                          <a:latin typeface="Calibri" panose="020F0502020204030204" pitchFamily="34" charset="0"/>
                        </a:rPr>
                        <a:t>215</a:t>
                      </a:r>
                    </a:p>
                  </a:txBody>
                  <a:tcPr marL="4763" marR="4763" marT="4763" marB="0" anchor="b"/>
                </a:tc>
                <a:extLst>
                  <a:ext uri="{0D108BD9-81ED-4DB2-BD59-A6C34878D82A}">
                    <a16:rowId xmlns:a16="http://schemas.microsoft.com/office/drawing/2014/main" val="10016"/>
                  </a:ext>
                </a:extLst>
              </a:tr>
            </a:tbl>
          </a:graphicData>
        </a:graphic>
      </p:graphicFrame>
      <p:sp>
        <p:nvSpPr>
          <p:cNvPr id="17" name="Content Placeholder 2"/>
          <p:cNvSpPr>
            <a:spLocks noGrp="1"/>
          </p:cNvSpPr>
          <p:nvPr>
            <p:ph idx="1"/>
          </p:nvPr>
        </p:nvSpPr>
        <p:spPr>
          <a:xfrm>
            <a:off x="3910084" y="4744301"/>
            <a:ext cx="4940489" cy="1499550"/>
          </a:xfrm>
        </p:spPr>
        <p:txBody>
          <a:bodyPr>
            <a:noAutofit/>
          </a:bodyPr>
          <a:lstStyle/>
          <a:p>
            <a:pPr marL="0" lvl="0" indent="0">
              <a:spcBef>
                <a:spcPts val="500"/>
              </a:spcBef>
              <a:buNone/>
            </a:pPr>
            <a:r>
              <a:rPr lang="en-US" sz="1500">
                <a:solidFill>
                  <a:schemeClr val="tx1"/>
                </a:solidFill>
              </a:rPr>
              <a:t>Total jumlah mahasiswa di FKIP Unila tahun 2022 adalah  </a:t>
            </a:r>
            <a:r>
              <a:rPr lang="en-US" sz="1500" b="1">
                <a:solidFill>
                  <a:schemeClr val="tx1"/>
                </a:solidFill>
              </a:rPr>
              <a:t>2480</a:t>
            </a:r>
            <a:r>
              <a:rPr lang="en-US" sz="1500">
                <a:solidFill>
                  <a:schemeClr val="tx1"/>
                </a:solidFill>
              </a:rPr>
              <a:t> orang, yang terdiri dari </a:t>
            </a:r>
            <a:r>
              <a:rPr lang="en-US" sz="1500" b="1"/>
              <a:t>2265</a:t>
            </a:r>
            <a:r>
              <a:rPr lang="en-US" sz="1500">
                <a:solidFill>
                  <a:schemeClr val="tx1"/>
                </a:solidFill>
              </a:rPr>
              <a:t> mahasiswa sarjana dan </a:t>
            </a:r>
            <a:r>
              <a:rPr lang="en-US" sz="1500" b="1">
                <a:solidFill>
                  <a:schemeClr val="tx1"/>
                </a:solidFill>
              </a:rPr>
              <a:t>215</a:t>
            </a:r>
            <a:r>
              <a:rPr lang="en-US" sz="1500">
                <a:solidFill>
                  <a:schemeClr val="tx1"/>
                </a:solidFill>
              </a:rPr>
              <a:t> mahasiswa pasca sarjana. </a:t>
            </a:r>
            <a:endParaRPr lang="en-US" sz="1500"/>
          </a:p>
          <a:p>
            <a:pPr marL="0" lvl="0" indent="0">
              <a:spcBef>
                <a:spcPts val="500"/>
              </a:spcBef>
              <a:buNone/>
            </a:pPr>
            <a:endParaRPr lang="en-US" sz="1500">
              <a:solidFill>
                <a:schemeClr val="tx1"/>
              </a:solidFill>
            </a:endParaRPr>
          </a:p>
          <a:p>
            <a:pPr marL="0" lvl="0" indent="0">
              <a:spcBef>
                <a:spcPts val="500"/>
              </a:spcBef>
              <a:buNone/>
            </a:pPr>
            <a:r>
              <a:rPr lang="en-US" sz="1500">
                <a:solidFill>
                  <a:schemeClr val="tx1"/>
                </a:solidFill>
              </a:rPr>
              <a:t>Sedangkan jumlah mahasiswa PPG di FKIP Unila tahun 2022 berjumlah </a:t>
            </a:r>
            <a:r>
              <a:rPr lang="en-US" sz="1500" b="1">
                <a:solidFill>
                  <a:schemeClr val="tx1"/>
                </a:solidFill>
              </a:rPr>
              <a:t>2148</a:t>
            </a:r>
            <a:r>
              <a:rPr lang="en-US" sz="1500"/>
              <a:t>, dengan rincian 1645 orang PPG Dalam Jabatan dan 503 orang PPG Pra-Jabatan</a:t>
            </a:r>
            <a:endParaRPr lang="en-US" sz="1500">
              <a:solidFill>
                <a:schemeClr val="tx1"/>
              </a:solidFill>
            </a:endParaRPr>
          </a:p>
          <a:p>
            <a:pPr marL="457200" lvl="0" indent="-457200">
              <a:spcBef>
                <a:spcPts val="500"/>
              </a:spcBef>
              <a:buNone/>
            </a:pPr>
            <a:endParaRPr lang="en-US" sz="1500">
              <a:solidFill>
                <a:schemeClr val="tx1"/>
              </a:solidFill>
            </a:endParaRPr>
          </a:p>
          <a:p>
            <a:pPr marL="460375" indent="-460375">
              <a:spcBef>
                <a:spcPts val="500"/>
              </a:spcBef>
              <a:buFont typeface="+mj-lt"/>
              <a:buAutoNum type="arabicPeriod"/>
            </a:pPr>
            <a:endParaRPr lang="en-US" sz="1500">
              <a:solidFill>
                <a:schemeClr val="tx1"/>
              </a:solidFill>
            </a:endParaRPr>
          </a:p>
          <a:p>
            <a:pPr marL="460375" indent="-460375">
              <a:spcBef>
                <a:spcPts val="500"/>
              </a:spcBef>
              <a:buFont typeface="+mj-lt"/>
              <a:buAutoNum type="arabicPeriod"/>
            </a:pPr>
            <a:endParaRPr lang="en-US" sz="1500">
              <a:solidFill>
                <a:schemeClr val="tx1"/>
              </a:solidFill>
            </a:endParaRPr>
          </a:p>
          <a:p>
            <a:pPr marL="514350" lvl="0" indent="-514350">
              <a:spcBef>
                <a:spcPts val="500"/>
              </a:spcBef>
              <a:buFont typeface="+mj-lt"/>
              <a:buAutoNum type="arabicPeriod"/>
            </a:pPr>
            <a:endParaRPr lang="en-US" sz="1500" b="1"/>
          </a:p>
        </p:txBody>
      </p:sp>
    </p:spTree>
    <p:extLst>
      <p:ext uri="{BB962C8B-B14F-4D97-AF65-F5344CB8AC3E}">
        <p14:creationId xmlns:p14="http://schemas.microsoft.com/office/powerpoint/2010/main" val="57176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1075" y="99944"/>
            <a:ext cx="3065171" cy="511799"/>
          </a:xfrm>
        </p:spPr>
        <p:txBody>
          <a:bodyPr>
            <a:normAutofit fontScale="90000"/>
          </a:bodyPr>
          <a:lstStyle/>
          <a:p>
            <a:pPr algn="r"/>
            <a:r>
              <a:rPr lang="en-US" sz="3000">
                <a:latin typeface="Bernard MT Condensed" pitchFamily="18" charset="0"/>
              </a:rPr>
              <a:t>PRESTASI MAHASISWA</a:t>
            </a:r>
          </a:p>
        </p:txBody>
      </p:sp>
      <p:graphicFrame>
        <p:nvGraphicFramePr>
          <p:cNvPr id="5" name="Table 4"/>
          <p:cNvGraphicFramePr>
            <a:graphicFrameLocks noGrp="1"/>
          </p:cNvGraphicFramePr>
          <p:nvPr>
            <p:extLst>
              <p:ext uri="{D42A27DB-BD31-4B8C-83A1-F6EECF244321}">
                <p14:modId xmlns:p14="http://schemas.microsoft.com/office/powerpoint/2010/main" val="2549573645"/>
              </p:ext>
            </p:extLst>
          </p:nvPr>
        </p:nvGraphicFramePr>
        <p:xfrm>
          <a:off x="800669" y="1233220"/>
          <a:ext cx="6107509" cy="1854200"/>
        </p:xfrm>
        <a:graphic>
          <a:graphicData uri="http://schemas.openxmlformats.org/drawingml/2006/table">
            <a:tbl>
              <a:tblPr firstRow="1" bandRow="1">
                <a:tableStyleId>{5C22544A-7EE6-4342-B048-85BDC9FD1C3A}</a:tableStyleId>
              </a:tblPr>
              <a:tblGrid>
                <a:gridCol w="508318">
                  <a:extLst>
                    <a:ext uri="{9D8B030D-6E8A-4147-A177-3AD203B41FA5}">
                      <a16:colId xmlns:a16="http://schemas.microsoft.com/office/drawing/2014/main" val="20000"/>
                    </a:ext>
                  </a:extLst>
                </a:gridCol>
                <a:gridCol w="1453071">
                  <a:extLst>
                    <a:ext uri="{9D8B030D-6E8A-4147-A177-3AD203B41FA5}">
                      <a16:colId xmlns:a16="http://schemas.microsoft.com/office/drawing/2014/main" val="20001"/>
                    </a:ext>
                  </a:extLst>
                </a:gridCol>
                <a:gridCol w="1204033">
                  <a:extLst>
                    <a:ext uri="{9D8B030D-6E8A-4147-A177-3AD203B41FA5}">
                      <a16:colId xmlns:a16="http://schemas.microsoft.com/office/drawing/2014/main" val="20002"/>
                    </a:ext>
                  </a:extLst>
                </a:gridCol>
                <a:gridCol w="1034999">
                  <a:extLst>
                    <a:ext uri="{9D8B030D-6E8A-4147-A177-3AD203B41FA5}">
                      <a16:colId xmlns:a16="http://schemas.microsoft.com/office/drawing/2014/main" val="20003"/>
                    </a:ext>
                  </a:extLst>
                </a:gridCol>
                <a:gridCol w="953544">
                  <a:extLst>
                    <a:ext uri="{9D8B030D-6E8A-4147-A177-3AD203B41FA5}">
                      <a16:colId xmlns:a16="http://schemas.microsoft.com/office/drawing/2014/main" val="20004"/>
                    </a:ext>
                  </a:extLst>
                </a:gridCol>
                <a:gridCol w="953544">
                  <a:extLst>
                    <a:ext uri="{9D8B030D-6E8A-4147-A177-3AD203B41FA5}">
                      <a16:colId xmlns:a16="http://schemas.microsoft.com/office/drawing/2014/main" val="20005"/>
                    </a:ext>
                  </a:extLst>
                </a:gridCol>
              </a:tblGrid>
              <a:tr h="370840">
                <a:tc>
                  <a:txBody>
                    <a:bodyPr/>
                    <a:lstStyle/>
                    <a:p>
                      <a:pPr algn="ctr"/>
                      <a:r>
                        <a:rPr lang="en-US"/>
                        <a:t>No</a:t>
                      </a:r>
                    </a:p>
                  </a:txBody>
                  <a:tcPr/>
                </a:tc>
                <a:tc>
                  <a:txBody>
                    <a:bodyPr/>
                    <a:lstStyle/>
                    <a:p>
                      <a:pPr algn="ctr"/>
                      <a:r>
                        <a:rPr lang="en-US"/>
                        <a:t>Tingkat</a:t>
                      </a:r>
                    </a:p>
                  </a:txBody>
                  <a:tcPr/>
                </a:tc>
                <a:tc>
                  <a:txBody>
                    <a:bodyPr/>
                    <a:lstStyle/>
                    <a:p>
                      <a:pPr algn="ctr"/>
                      <a:r>
                        <a:rPr lang="en-US"/>
                        <a:t>2019</a:t>
                      </a:r>
                    </a:p>
                  </a:txBody>
                  <a:tcPr/>
                </a:tc>
                <a:tc>
                  <a:txBody>
                    <a:bodyPr/>
                    <a:lstStyle/>
                    <a:p>
                      <a:pPr algn="ctr"/>
                      <a:r>
                        <a:rPr lang="en-US"/>
                        <a:t>2020</a:t>
                      </a:r>
                    </a:p>
                  </a:txBody>
                  <a:tcPr/>
                </a:tc>
                <a:tc>
                  <a:txBody>
                    <a:bodyPr/>
                    <a:lstStyle/>
                    <a:p>
                      <a:pPr algn="ctr"/>
                      <a:r>
                        <a:rPr lang="en-US"/>
                        <a:t>2021</a:t>
                      </a:r>
                    </a:p>
                  </a:txBody>
                  <a:tcPr/>
                </a:tc>
                <a:tc>
                  <a:txBody>
                    <a:bodyPr/>
                    <a:lstStyle/>
                    <a:p>
                      <a:pPr algn="ctr"/>
                      <a:r>
                        <a:rPr lang="en-US"/>
                        <a:t>2022</a:t>
                      </a:r>
                    </a:p>
                  </a:txBody>
                  <a:tcPr/>
                </a:tc>
                <a:extLst>
                  <a:ext uri="{0D108BD9-81ED-4DB2-BD59-A6C34878D82A}">
                    <a16:rowId xmlns:a16="http://schemas.microsoft.com/office/drawing/2014/main" val="10000"/>
                  </a:ext>
                </a:extLst>
              </a:tr>
              <a:tr h="370840">
                <a:tc>
                  <a:txBody>
                    <a:bodyPr/>
                    <a:lstStyle/>
                    <a:p>
                      <a:r>
                        <a:rPr lang="en-US"/>
                        <a:t>1</a:t>
                      </a:r>
                    </a:p>
                  </a:txBody>
                  <a:tcPr/>
                </a:tc>
                <a:tc>
                  <a:txBody>
                    <a:bodyPr/>
                    <a:lstStyle/>
                    <a:p>
                      <a:r>
                        <a:rPr lang="en-US"/>
                        <a:t>Provinsi</a:t>
                      </a:r>
                    </a:p>
                  </a:txBody>
                  <a:tcPr/>
                </a:tc>
                <a:tc>
                  <a:txBody>
                    <a:bodyPr/>
                    <a:lstStyle/>
                    <a:p>
                      <a:pPr algn="ctr"/>
                      <a:r>
                        <a:rPr lang="en-US"/>
                        <a:t>16</a:t>
                      </a:r>
                    </a:p>
                  </a:txBody>
                  <a:tcPr/>
                </a:tc>
                <a:tc>
                  <a:txBody>
                    <a:bodyPr/>
                    <a:lstStyle/>
                    <a:p>
                      <a:pPr algn="ctr"/>
                      <a:r>
                        <a:rPr lang="en-US"/>
                        <a:t>22</a:t>
                      </a:r>
                    </a:p>
                  </a:txBody>
                  <a:tcPr/>
                </a:tc>
                <a:tc>
                  <a:txBody>
                    <a:bodyPr/>
                    <a:lstStyle/>
                    <a:p>
                      <a:pPr algn="ctr"/>
                      <a:r>
                        <a:rPr lang="en-US"/>
                        <a:t>3</a:t>
                      </a:r>
                    </a:p>
                  </a:txBody>
                  <a:tcPr/>
                </a:tc>
                <a:tc>
                  <a:txBody>
                    <a:bodyPr/>
                    <a:lstStyle/>
                    <a:p>
                      <a:pPr algn="ctr"/>
                      <a:r>
                        <a:rPr lang="en-US"/>
                        <a:t>5</a:t>
                      </a:r>
                    </a:p>
                  </a:txBody>
                  <a:tcPr/>
                </a:tc>
                <a:extLst>
                  <a:ext uri="{0D108BD9-81ED-4DB2-BD59-A6C34878D82A}">
                    <a16:rowId xmlns:a16="http://schemas.microsoft.com/office/drawing/2014/main" val="10001"/>
                  </a:ext>
                </a:extLst>
              </a:tr>
              <a:tr h="370840">
                <a:tc>
                  <a:txBody>
                    <a:bodyPr/>
                    <a:lstStyle/>
                    <a:p>
                      <a:r>
                        <a:rPr lang="en-US"/>
                        <a:t>2</a:t>
                      </a:r>
                    </a:p>
                  </a:txBody>
                  <a:tcPr/>
                </a:tc>
                <a:tc>
                  <a:txBody>
                    <a:bodyPr/>
                    <a:lstStyle/>
                    <a:p>
                      <a:r>
                        <a:rPr lang="en-US"/>
                        <a:t>Nasional</a:t>
                      </a:r>
                    </a:p>
                  </a:txBody>
                  <a:tcPr/>
                </a:tc>
                <a:tc>
                  <a:txBody>
                    <a:bodyPr/>
                    <a:lstStyle/>
                    <a:p>
                      <a:pPr algn="ctr"/>
                      <a:r>
                        <a:rPr lang="en-US"/>
                        <a:t>49</a:t>
                      </a:r>
                    </a:p>
                  </a:txBody>
                  <a:tcPr/>
                </a:tc>
                <a:tc>
                  <a:txBody>
                    <a:bodyPr/>
                    <a:lstStyle/>
                    <a:p>
                      <a:pPr algn="ctr"/>
                      <a:r>
                        <a:rPr lang="en-US"/>
                        <a:t>17</a:t>
                      </a:r>
                    </a:p>
                  </a:txBody>
                  <a:tcPr/>
                </a:tc>
                <a:tc>
                  <a:txBody>
                    <a:bodyPr/>
                    <a:lstStyle/>
                    <a:p>
                      <a:pPr algn="ctr"/>
                      <a:r>
                        <a:rPr lang="en-US"/>
                        <a:t>81</a:t>
                      </a:r>
                    </a:p>
                  </a:txBody>
                  <a:tcPr/>
                </a:tc>
                <a:tc>
                  <a:txBody>
                    <a:bodyPr/>
                    <a:lstStyle/>
                    <a:p>
                      <a:pPr algn="ctr"/>
                      <a:r>
                        <a:rPr lang="en-US"/>
                        <a:t>231</a:t>
                      </a:r>
                    </a:p>
                  </a:txBody>
                  <a:tcPr/>
                </a:tc>
                <a:extLst>
                  <a:ext uri="{0D108BD9-81ED-4DB2-BD59-A6C34878D82A}">
                    <a16:rowId xmlns:a16="http://schemas.microsoft.com/office/drawing/2014/main" val="10002"/>
                  </a:ext>
                </a:extLst>
              </a:tr>
              <a:tr h="370840">
                <a:tc>
                  <a:txBody>
                    <a:bodyPr/>
                    <a:lstStyle/>
                    <a:p>
                      <a:r>
                        <a:rPr lang="en-US"/>
                        <a:t>3</a:t>
                      </a:r>
                    </a:p>
                  </a:txBody>
                  <a:tcPr/>
                </a:tc>
                <a:tc>
                  <a:txBody>
                    <a:bodyPr/>
                    <a:lstStyle/>
                    <a:p>
                      <a:r>
                        <a:rPr lang="en-US"/>
                        <a:t>Internasional</a:t>
                      </a:r>
                    </a:p>
                  </a:txBody>
                  <a:tcPr/>
                </a:tc>
                <a:tc>
                  <a:txBody>
                    <a:bodyPr/>
                    <a:lstStyle/>
                    <a:p>
                      <a:pPr algn="ctr"/>
                      <a:r>
                        <a:rPr lang="en-US"/>
                        <a:t>11</a:t>
                      </a:r>
                    </a:p>
                  </a:txBody>
                  <a:tcPr/>
                </a:tc>
                <a:tc>
                  <a:txBody>
                    <a:bodyPr/>
                    <a:lstStyle/>
                    <a:p>
                      <a:pPr algn="ctr"/>
                      <a:r>
                        <a:rPr lang="en-US"/>
                        <a:t>2</a:t>
                      </a:r>
                    </a:p>
                  </a:txBody>
                  <a:tcPr/>
                </a:tc>
                <a:tc>
                  <a:txBody>
                    <a:bodyPr/>
                    <a:lstStyle/>
                    <a:p>
                      <a:pPr algn="ctr"/>
                      <a:r>
                        <a:rPr lang="en-US"/>
                        <a:t>2</a:t>
                      </a:r>
                    </a:p>
                  </a:txBody>
                  <a:tcPr/>
                </a:tc>
                <a:tc>
                  <a:txBody>
                    <a:bodyPr/>
                    <a:lstStyle/>
                    <a:p>
                      <a:pPr algn="ctr"/>
                      <a:r>
                        <a:rPr lang="en-US"/>
                        <a:t>30</a:t>
                      </a:r>
                    </a:p>
                  </a:txBody>
                  <a:tcPr/>
                </a:tc>
                <a:extLst>
                  <a:ext uri="{0D108BD9-81ED-4DB2-BD59-A6C34878D82A}">
                    <a16:rowId xmlns:a16="http://schemas.microsoft.com/office/drawing/2014/main" val="10003"/>
                  </a:ext>
                </a:extLst>
              </a:tr>
              <a:tr h="370840">
                <a:tc gridSpan="2">
                  <a:txBody>
                    <a:bodyPr/>
                    <a:lstStyle/>
                    <a:p>
                      <a:pPr algn="ctr"/>
                      <a:r>
                        <a:rPr lang="en-US" b="1"/>
                        <a:t>Jumlah</a:t>
                      </a:r>
                    </a:p>
                  </a:txBody>
                  <a:tcPr/>
                </a:tc>
                <a:tc hMerge="1">
                  <a:txBody>
                    <a:bodyPr/>
                    <a:lstStyle/>
                    <a:p>
                      <a:endParaRPr lang="en-US"/>
                    </a:p>
                  </a:txBody>
                  <a:tcPr/>
                </a:tc>
                <a:tc>
                  <a:txBody>
                    <a:bodyPr/>
                    <a:lstStyle/>
                    <a:p>
                      <a:pPr algn="ctr"/>
                      <a:r>
                        <a:rPr lang="en-US" b="1"/>
                        <a:t>76</a:t>
                      </a:r>
                    </a:p>
                  </a:txBody>
                  <a:tcPr/>
                </a:tc>
                <a:tc>
                  <a:txBody>
                    <a:bodyPr/>
                    <a:lstStyle/>
                    <a:p>
                      <a:pPr algn="ctr"/>
                      <a:r>
                        <a:rPr lang="en-US" b="1"/>
                        <a:t>41</a:t>
                      </a:r>
                    </a:p>
                  </a:txBody>
                  <a:tcPr/>
                </a:tc>
                <a:tc>
                  <a:txBody>
                    <a:bodyPr/>
                    <a:lstStyle/>
                    <a:p>
                      <a:pPr algn="ctr"/>
                      <a:r>
                        <a:rPr lang="en-US" b="1"/>
                        <a:t>86</a:t>
                      </a:r>
                    </a:p>
                  </a:txBody>
                  <a:tcPr/>
                </a:tc>
                <a:tc>
                  <a:txBody>
                    <a:bodyPr/>
                    <a:lstStyle/>
                    <a:p>
                      <a:pPr algn="ctr"/>
                      <a:r>
                        <a:rPr lang="en-US" b="1"/>
                        <a:t>266</a:t>
                      </a:r>
                    </a:p>
                  </a:txBody>
                  <a:tcPr/>
                </a:tc>
                <a:extLst>
                  <a:ext uri="{0D108BD9-81ED-4DB2-BD59-A6C34878D82A}">
                    <a16:rowId xmlns:a16="http://schemas.microsoft.com/office/drawing/2014/main" val="10004"/>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888531534"/>
              </p:ext>
            </p:extLst>
          </p:nvPr>
        </p:nvGraphicFramePr>
        <p:xfrm>
          <a:off x="771278" y="3385268"/>
          <a:ext cx="609865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5686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20925" y="99944"/>
            <a:ext cx="3625321" cy="511799"/>
          </a:xfrm>
        </p:spPr>
        <p:txBody>
          <a:bodyPr>
            <a:normAutofit/>
          </a:bodyPr>
          <a:lstStyle/>
          <a:p>
            <a:pPr algn="r"/>
            <a:r>
              <a:rPr lang="en-US" sz="3000">
                <a:latin typeface="Bernard MT Condensed" pitchFamily="18" charset="0"/>
              </a:rPr>
              <a:t>JURNAL DI FKIP UNILA</a:t>
            </a:r>
          </a:p>
        </p:txBody>
      </p:sp>
      <p:graphicFrame>
        <p:nvGraphicFramePr>
          <p:cNvPr id="5" name="Table 4"/>
          <p:cNvGraphicFramePr>
            <a:graphicFrameLocks noGrp="1"/>
          </p:cNvGraphicFramePr>
          <p:nvPr>
            <p:extLst>
              <p:ext uri="{D42A27DB-BD31-4B8C-83A1-F6EECF244321}">
                <p14:modId xmlns:p14="http://schemas.microsoft.com/office/powerpoint/2010/main" val="2637838962"/>
              </p:ext>
            </p:extLst>
          </p:nvPr>
        </p:nvGraphicFramePr>
        <p:xfrm>
          <a:off x="800669" y="1233220"/>
          <a:ext cx="3774196" cy="3235960"/>
        </p:xfrm>
        <a:graphic>
          <a:graphicData uri="http://schemas.openxmlformats.org/drawingml/2006/table">
            <a:tbl>
              <a:tblPr firstRow="1" bandRow="1">
                <a:tableStyleId>{5C22544A-7EE6-4342-B048-85BDC9FD1C3A}</a:tableStyleId>
              </a:tblPr>
              <a:tblGrid>
                <a:gridCol w="508318">
                  <a:extLst>
                    <a:ext uri="{9D8B030D-6E8A-4147-A177-3AD203B41FA5}">
                      <a16:colId xmlns:a16="http://schemas.microsoft.com/office/drawing/2014/main" val="20000"/>
                    </a:ext>
                  </a:extLst>
                </a:gridCol>
                <a:gridCol w="2061845">
                  <a:extLst>
                    <a:ext uri="{9D8B030D-6E8A-4147-A177-3AD203B41FA5}">
                      <a16:colId xmlns:a16="http://schemas.microsoft.com/office/drawing/2014/main" val="20001"/>
                    </a:ext>
                  </a:extLst>
                </a:gridCol>
                <a:gridCol w="1204033">
                  <a:extLst>
                    <a:ext uri="{9D8B030D-6E8A-4147-A177-3AD203B41FA5}">
                      <a16:colId xmlns:a16="http://schemas.microsoft.com/office/drawing/2014/main" val="20002"/>
                    </a:ext>
                  </a:extLst>
                </a:gridCol>
              </a:tblGrid>
              <a:tr h="370840">
                <a:tc>
                  <a:txBody>
                    <a:bodyPr/>
                    <a:lstStyle/>
                    <a:p>
                      <a:pPr algn="ctr"/>
                      <a:r>
                        <a:rPr lang="en-US"/>
                        <a:t>No</a:t>
                      </a:r>
                    </a:p>
                  </a:txBody>
                  <a:tcPr/>
                </a:tc>
                <a:tc>
                  <a:txBody>
                    <a:bodyPr/>
                    <a:lstStyle/>
                    <a:p>
                      <a:pPr algn="ctr"/>
                      <a:r>
                        <a:rPr lang="en-US"/>
                        <a:t>Peringkat</a:t>
                      </a:r>
                    </a:p>
                  </a:txBody>
                  <a:tcPr/>
                </a:tc>
                <a:tc>
                  <a:txBody>
                    <a:bodyPr/>
                    <a:lstStyle/>
                    <a:p>
                      <a:pPr algn="ctr"/>
                      <a:r>
                        <a:rPr lang="en-US"/>
                        <a:t>Jumlah</a:t>
                      </a:r>
                    </a:p>
                  </a:txBody>
                  <a:tcPr/>
                </a:tc>
                <a:extLst>
                  <a:ext uri="{0D108BD9-81ED-4DB2-BD59-A6C34878D82A}">
                    <a16:rowId xmlns:a16="http://schemas.microsoft.com/office/drawing/2014/main" val="10000"/>
                  </a:ext>
                </a:extLst>
              </a:tr>
              <a:tr h="370840">
                <a:tc>
                  <a:txBody>
                    <a:bodyPr/>
                    <a:lstStyle/>
                    <a:p>
                      <a:r>
                        <a:rPr lang="en-US"/>
                        <a:t>1</a:t>
                      </a:r>
                    </a:p>
                  </a:txBody>
                  <a:tcPr/>
                </a:tc>
                <a:tc>
                  <a:txBody>
                    <a:bodyPr/>
                    <a:lstStyle/>
                    <a:p>
                      <a:r>
                        <a:rPr lang="en-US"/>
                        <a:t>SINTA 2</a:t>
                      </a:r>
                    </a:p>
                  </a:txBody>
                  <a:tcPr/>
                </a:tc>
                <a:tc>
                  <a:txBody>
                    <a:bodyPr/>
                    <a:lstStyle/>
                    <a:p>
                      <a:pPr algn="ctr"/>
                      <a:r>
                        <a:rPr lang="en-US"/>
                        <a:t>1</a:t>
                      </a:r>
                    </a:p>
                  </a:txBody>
                  <a:tcPr/>
                </a:tc>
                <a:extLst>
                  <a:ext uri="{0D108BD9-81ED-4DB2-BD59-A6C34878D82A}">
                    <a16:rowId xmlns:a16="http://schemas.microsoft.com/office/drawing/2014/main" val="10001"/>
                  </a:ext>
                </a:extLst>
              </a:tr>
              <a:tr h="370840">
                <a:tc>
                  <a:txBody>
                    <a:bodyPr/>
                    <a:lstStyle/>
                    <a:p>
                      <a:r>
                        <a:rPr lang="en-US"/>
                        <a:t>2</a:t>
                      </a:r>
                    </a:p>
                  </a:txBody>
                  <a:tcPr/>
                </a:tc>
                <a:tc>
                  <a:txBody>
                    <a:bodyPr/>
                    <a:lstStyle/>
                    <a:p>
                      <a:r>
                        <a:rPr lang="en-US"/>
                        <a:t>SINTA 3</a:t>
                      </a:r>
                    </a:p>
                  </a:txBody>
                  <a:tcPr/>
                </a:tc>
                <a:tc>
                  <a:txBody>
                    <a:bodyPr/>
                    <a:lstStyle/>
                    <a:p>
                      <a:pPr algn="ctr"/>
                      <a:r>
                        <a:rPr lang="en-US"/>
                        <a:t>2</a:t>
                      </a:r>
                    </a:p>
                  </a:txBody>
                  <a:tcPr/>
                </a:tc>
                <a:extLst>
                  <a:ext uri="{0D108BD9-81ED-4DB2-BD59-A6C34878D82A}">
                    <a16:rowId xmlns:a16="http://schemas.microsoft.com/office/drawing/2014/main" val="10002"/>
                  </a:ext>
                </a:extLst>
              </a:tr>
              <a:tr h="370840">
                <a:tc>
                  <a:txBody>
                    <a:bodyPr/>
                    <a:lstStyle/>
                    <a:p>
                      <a:r>
                        <a:rPr lang="en-US"/>
                        <a:t>3</a:t>
                      </a:r>
                    </a:p>
                  </a:txBody>
                  <a:tcPr/>
                </a:tc>
                <a:tc>
                  <a:txBody>
                    <a:bodyPr/>
                    <a:lstStyle/>
                    <a:p>
                      <a:r>
                        <a:rPr lang="en-US"/>
                        <a:t>SINTA 4</a:t>
                      </a:r>
                    </a:p>
                  </a:txBody>
                  <a:tcPr/>
                </a:tc>
                <a:tc>
                  <a:txBody>
                    <a:bodyPr/>
                    <a:lstStyle/>
                    <a:p>
                      <a:pPr algn="ctr"/>
                      <a:r>
                        <a:rPr lang="en-US"/>
                        <a:t>5</a:t>
                      </a:r>
                    </a:p>
                  </a:txBody>
                  <a:tcPr/>
                </a:tc>
                <a:extLst>
                  <a:ext uri="{0D108BD9-81ED-4DB2-BD59-A6C34878D82A}">
                    <a16:rowId xmlns:a16="http://schemas.microsoft.com/office/drawing/2014/main" val="10003"/>
                  </a:ext>
                </a:extLst>
              </a:tr>
              <a:tr h="370840">
                <a:tc>
                  <a:txBody>
                    <a:bodyPr/>
                    <a:lstStyle/>
                    <a:p>
                      <a:r>
                        <a:rPr lang="en-US"/>
                        <a:t>4</a:t>
                      </a:r>
                    </a:p>
                  </a:txBody>
                  <a:tcPr/>
                </a:tc>
                <a:tc>
                  <a:txBody>
                    <a:bodyPr/>
                    <a:lstStyle/>
                    <a:p>
                      <a:r>
                        <a:rPr lang="en-US"/>
                        <a:t>SINTA 5</a:t>
                      </a:r>
                    </a:p>
                  </a:txBody>
                  <a:tcPr/>
                </a:tc>
                <a:tc>
                  <a:txBody>
                    <a:bodyPr/>
                    <a:lstStyle/>
                    <a:p>
                      <a:pPr algn="ctr"/>
                      <a:r>
                        <a:rPr lang="en-US"/>
                        <a:t>1</a:t>
                      </a:r>
                    </a:p>
                  </a:txBody>
                  <a:tcPr/>
                </a:tc>
                <a:extLst>
                  <a:ext uri="{0D108BD9-81ED-4DB2-BD59-A6C34878D82A}">
                    <a16:rowId xmlns:a16="http://schemas.microsoft.com/office/drawing/2014/main" val="10004"/>
                  </a:ext>
                </a:extLst>
              </a:tr>
              <a:tr h="370840">
                <a:tc>
                  <a:txBody>
                    <a:bodyPr/>
                    <a:lstStyle/>
                    <a:p>
                      <a:r>
                        <a:rPr lang="en-US"/>
                        <a:t>5</a:t>
                      </a:r>
                    </a:p>
                  </a:txBody>
                  <a:tcPr/>
                </a:tc>
                <a:tc>
                  <a:txBody>
                    <a:bodyPr/>
                    <a:lstStyle/>
                    <a:p>
                      <a:r>
                        <a:rPr lang="en-US"/>
                        <a:t>SINTA 6</a:t>
                      </a:r>
                    </a:p>
                  </a:txBody>
                  <a:tcPr/>
                </a:tc>
                <a:tc>
                  <a:txBody>
                    <a:bodyPr/>
                    <a:lstStyle/>
                    <a:p>
                      <a:pPr algn="ctr"/>
                      <a:r>
                        <a:rPr lang="en-US"/>
                        <a:t>2</a:t>
                      </a:r>
                    </a:p>
                  </a:txBody>
                  <a:tcPr/>
                </a:tc>
                <a:extLst>
                  <a:ext uri="{0D108BD9-81ED-4DB2-BD59-A6C34878D82A}">
                    <a16:rowId xmlns:a16="http://schemas.microsoft.com/office/drawing/2014/main" val="10005"/>
                  </a:ext>
                </a:extLst>
              </a:tr>
              <a:tr h="370840">
                <a:tc>
                  <a:txBody>
                    <a:bodyPr/>
                    <a:lstStyle/>
                    <a:p>
                      <a:r>
                        <a:rPr lang="en-US"/>
                        <a:t>6</a:t>
                      </a:r>
                    </a:p>
                  </a:txBody>
                  <a:tcPr/>
                </a:tc>
                <a:tc>
                  <a:txBody>
                    <a:bodyPr/>
                    <a:lstStyle/>
                    <a:p>
                      <a:r>
                        <a:rPr lang="en-US"/>
                        <a:t>Proses</a:t>
                      </a:r>
                      <a:r>
                        <a:rPr lang="en-US" baseline="0"/>
                        <a:t> Pengajuan/</a:t>
                      </a:r>
                    </a:p>
                    <a:p>
                      <a:r>
                        <a:rPr lang="en-US" baseline="0"/>
                        <a:t>Belum Terakreditasi</a:t>
                      </a:r>
                      <a:endParaRPr lang="en-US"/>
                    </a:p>
                  </a:txBody>
                  <a:tcPr/>
                </a:tc>
                <a:tc>
                  <a:txBody>
                    <a:bodyPr/>
                    <a:lstStyle/>
                    <a:p>
                      <a:pPr algn="ctr"/>
                      <a:r>
                        <a:rPr lang="en-US"/>
                        <a:t>29</a:t>
                      </a:r>
                    </a:p>
                  </a:txBody>
                  <a:tcPr/>
                </a:tc>
                <a:extLst>
                  <a:ext uri="{0D108BD9-81ED-4DB2-BD59-A6C34878D82A}">
                    <a16:rowId xmlns:a16="http://schemas.microsoft.com/office/drawing/2014/main" val="10006"/>
                  </a:ext>
                </a:extLst>
              </a:tr>
              <a:tr h="370840">
                <a:tc gridSpan="2">
                  <a:txBody>
                    <a:bodyPr/>
                    <a:lstStyle/>
                    <a:p>
                      <a:pPr algn="ctr"/>
                      <a:r>
                        <a:rPr lang="en-US" b="1"/>
                        <a:t>Jumlah</a:t>
                      </a:r>
                    </a:p>
                  </a:txBody>
                  <a:tcPr/>
                </a:tc>
                <a:tc hMerge="1">
                  <a:txBody>
                    <a:bodyPr/>
                    <a:lstStyle/>
                    <a:p>
                      <a:endParaRPr lang="en-US"/>
                    </a:p>
                  </a:txBody>
                  <a:tcPr/>
                </a:tc>
                <a:tc>
                  <a:txBody>
                    <a:bodyPr/>
                    <a:lstStyle/>
                    <a:p>
                      <a:pPr algn="ctr"/>
                      <a:r>
                        <a:rPr lang="en-US" b="1"/>
                        <a:t>40</a:t>
                      </a:r>
                    </a:p>
                  </a:txBody>
                  <a:tcPr/>
                </a:tc>
                <a:extLst>
                  <a:ext uri="{0D108BD9-81ED-4DB2-BD59-A6C34878D82A}">
                    <a16:rowId xmlns:a16="http://schemas.microsoft.com/office/drawing/2014/main" val="10007"/>
                  </a:ext>
                </a:extLst>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2393403274"/>
              </p:ext>
            </p:extLst>
          </p:nvPr>
        </p:nvGraphicFramePr>
        <p:xfrm>
          <a:off x="4719099" y="1222513"/>
          <a:ext cx="4242021" cy="3206364"/>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Journal Homepag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857" y="4767428"/>
            <a:ext cx="97351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urnal Homepag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0330" y="4767428"/>
            <a:ext cx="9601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urnal Homepag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7572" y="4767428"/>
            <a:ext cx="96869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urnal Homepag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3386" y="4767428"/>
            <a:ext cx="9686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ournal Homepag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9152" y="4767428"/>
            <a:ext cx="96832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jurnal.fkip.unila.ac.id/public/site/images/mathedu/COVER_JP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4600" y="4767428"/>
            <a:ext cx="96855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ournal Homepag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60278" y="4767428"/>
            <a:ext cx="97044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Journal Homepage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3102"/>
          <a:stretch/>
        </p:blipFill>
        <p:spPr bwMode="auto">
          <a:xfrm>
            <a:off x="7847842" y="4767428"/>
            <a:ext cx="99439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651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84821" y="99944"/>
            <a:ext cx="4261426" cy="822407"/>
          </a:xfrm>
        </p:spPr>
        <p:txBody>
          <a:bodyPr>
            <a:normAutofit fontScale="90000"/>
          </a:bodyPr>
          <a:lstStyle/>
          <a:p>
            <a:pPr algn="r"/>
            <a:r>
              <a:rPr lang="en-US" sz="3000">
                <a:latin typeface="Bernard MT Condensed" pitchFamily="18" charset="0"/>
              </a:rPr>
              <a:t>PROGRAM UNGGULAN</a:t>
            </a:r>
            <a:br>
              <a:rPr lang="en-US" sz="3000">
                <a:latin typeface="Bernard MT Condensed" pitchFamily="18" charset="0"/>
              </a:rPr>
            </a:br>
            <a:r>
              <a:rPr lang="en-US" sz="3000">
                <a:latin typeface="Bernard MT Condensed" pitchFamily="18" charset="0"/>
              </a:rPr>
              <a:t>FKIP UNILA</a:t>
            </a:r>
          </a:p>
        </p:txBody>
      </p:sp>
      <p:sp>
        <p:nvSpPr>
          <p:cNvPr id="5" name="Content Placeholder 2"/>
          <p:cNvSpPr>
            <a:spLocks noGrp="1"/>
          </p:cNvSpPr>
          <p:nvPr>
            <p:ph idx="1"/>
          </p:nvPr>
        </p:nvSpPr>
        <p:spPr>
          <a:xfrm>
            <a:off x="341292" y="1359673"/>
            <a:ext cx="8458200" cy="3116911"/>
          </a:xfrm>
        </p:spPr>
        <p:txBody>
          <a:bodyPr>
            <a:noAutofit/>
          </a:bodyPr>
          <a:lstStyle/>
          <a:p>
            <a:pPr marL="0" indent="0">
              <a:buNone/>
            </a:pPr>
            <a:r>
              <a:rPr lang="en-US" sz="1900" b="1"/>
              <a:t>A. </a:t>
            </a:r>
            <a:r>
              <a:rPr lang="en-US" sz="2000" b="1"/>
              <a:t>Bidang Pendidikan dan Pembelajaran</a:t>
            </a:r>
          </a:p>
          <a:p>
            <a:pPr marL="0" indent="0">
              <a:buNone/>
            </a:pPr>
            <a:endParaRPr lang="en-US" sz="2000"/>
          </a:p>
          <a:p>
            <a:pPr marL="0" indent="0">
              <a:buNone/>
            </a:pPr>
            <a:r>
              <a:rPr lang="en-US" sz="1800"/>
              <a:t>FKIP UNILA terlibat dalam penyelenggaraan MBKM Kemdikbudristek yang secara eksplisit tertuang dalam SPMI MBKM, Program Kampus Mengajar, kegiatan </a:t>
            </a:r>
            <a:r>
              <a:rPr lang="en-US" sz="1800" i="1"/>
              <a:t>Visiting Lecturer</a:t>
            </a:r>
            <a:r>
              <a:rPr lang="en-US" sz="1800"/>
              <a:t> yang dilakukan oleh seluruh prodi yang ada di FKIP UNILA, dan Pembelajaran daring (</a:t>
            </a:r>
            <a:r>
              <a:rPr lang="en-US" sz="1800" i="1"/>
              <a:t>Blended</a:t>
            </a:r>
            <a:r>
              <a:rPr lang="en-US" sz="1800"/>
              <a:t> dan </a:t>
            </a:r>
            <a:r>
              <a:rPr lang="en-US" sz="1800" i="1"/>
              <a:t>Hybrid</a:t>
            </a:r>
            <a:r>
              <a:rPr lang="en-US" sz="1800"/>
              <a:t>) yang menggunakan beberapa platform digital seperti; </a:t>
            </a:r>
            <a:r>
              <a:rPr lang="en-US" sz="1800" i="1"/>
              <a:t>smart class</a:t>
            </a:r>
            <a:r>
              <a:rPr lang="en-US" sz="1800"/>
              <a:t>, Vclass.</a:t>
            </a:r>
          </a:p>
          <a:p>
            <a:pPr marL="0" indent="0">
              <a:buNone/>
            </a:pPr>
            <a:r>
              <a:rPr lang="en-US" sz="1800"/>
              <a:t>Selain itu, pada tahun 2021, terdapat 1 orang dosen di FKIP UNILA yang berhasil mendapatkan hibah Inovasi Modul Digital (IMD) dari Kemdikbudristek senilai Rp. 50.000.000,- (lima puluh juta rupiah) sebagai bentuk inovasi dalam pembelajaran daring selama pandemic covid-19.</a:t>
            </a:r>
          </a:p>
        </p:txBody>
      </p:sp>
      <p:pic>
        <p:nvPicPr>
          <p:cNvPr id="6" name="Picture 5"/>
          <p:cNvPicPr>
            <a:picLocks noChangeAspect="1"/>
          </p:cNvPicPr>
          <p:nvPr/>
        </p:nvPicPr>
        <p:blipFill rotWithShape="1">
          <a:blip r:embed="rId2"/>
          <a:srcRect t="12822" r="1314" b="12678"/>
          <a:stretch/>
        </p:blipFill>
        <p:spPr>
          <a:xfrm>
            <a:off x="437322" y="4476583"/>
            <a:ext cx="3554234" cy="170953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917" b="62939"/>
          <a:stretch/>
        </p:blipFill>
        <p:spPr>
          <a:xfrm>
            <a:off x="4190953" y="4818488"/>
            <a:ext cx="1100865" cy="1367626"/>
          </a:xfrm>
          <a:prstGeom prst="rect">
            <a:avLst/>
          </a:prstGeom>
          <a:ln>
            <a:solidFill>
              <a:srgbClr val="7030A0"/>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347" b="74887"/>
          <a:stretch/>
        </p:blipFill>
        <p:spPr>
          <a:xfrm>
            <a:off x="4767566" y="4476583"/>
            <a:ext cx="1138907" cy="1276431"/>
          </a:xfrm>
          <a:prstGeom prst="rect">
            <a:avLst/>
          </a:prstGeom>
          <a:ln>
            <a:solidFill>
              <a:srgbClr val="7030A0"/>
            </a:solidFill>
          </a:ln>
        </p:spPr>
      </p:pic>
      <p:pic>
        <p:nvPicPr>
          <p:cNvPr id="9" name="Picture 8"/>
          <p:cNvPicPr>
            <a:picLocks noChangeAspect="1"/>
          </p:cNvPicPr>
          <p:nvPr/>
        </p:nvPicPr>
        <p:blipFill rotWithShape="1">
          <a:blip r:embed="rId5"/>
          <a:srcRect l="21098" t="21782" r="21478" b="9522"/>
          <a:stretch/>
        </p:blipFill>
        <p:spPr>
          <a:xfrm>
            <a:off x="6086965" y="4578489"/>
            <a:ext cx="1267439" cy="852876"/>
          </a:xfrm>
          <a:prstGeom prst="rect">
            <a:avLst/>
          </a:prstGeom>
        </p:spPr>
      </p:pic>
      <p:pic>
        <p:nvPicPr>
          <p:cNvPr id="10" name="Picture 9"/>
          <p:cNvPicPr>
            <a:picLocks noChangeAspect="1"/>
          </p:cNvPicPr>
          <p:nvPr/>
        </p:nvPicPr>
        <p:blipFill rotWithShape="1">
          <a:blip r:embed="rId6"/>
          <a:srcRect l="20978" t="21522" r="21304" b="8913"/>
          <a:stretch/>
        </p:blipFill>
        <p:spPr>
          <a:xfrm>
            <a:off x="7558750" y="4527984"/>
            <a:ext cx="1163993" cy="789148"/>
          </a:xfrm>
          <a:prstGeom prst="rect">
            <a:avLst/>
          </a:prstGeom>
        </p:spPr>
      </p:pic>
      <p:pic>
        <p:nvPicPr>
          <p:cNvPr id="11" name="Picture 10"/>
          <p:cNvPicPr>
            <a:picLocks noChangeAspect="1"/>
          </p:cNvPicPr>
          <p:nvPr/>
        </p:nvPicPr>
        <p:blipFill rotWithShape="1">
          <a:blip r:embed="rId7"/>
          <a:srcRect l="21304" t="21811" r="21304" b="8333"/>
          <a:stretch/>
        </p:blipFill>
        <p:spPr>
          <a:xfrm>
            <a:off x="7105947" y="5056327"/>
            <a:ext cx="1152613" cy="789148"/>
          </a:xfrm>
          <a:prstGeom prst="rect">
            <a:avLst/>
          </a:prstGeom>
        </p:spPr>
      </p:pic>
      <p:pic>
        <p:nvPicPr>
          <p:cNvPr id="12" name="Picture 11"/>
          <p:cNvPicPr>
            <a:picLocks noChangeAspect="1"/>
          </p:cNvPicPr>
          <p:nvPr/>
        </p:nvPicPr>
        <p:blipFill rotWithShape="1">
          <a:blip r:embed="rId8"/>
          <a:srcRect l="22590" t="21742" r="21159" b="8693"/>
          <a:stretch/>
        </p:blipFill>
        <p:spPr>
          <a:xfrm>
            <a:off x="6538747" y="5502301"/>
            <a:ext cx="1134400" cy="789148"/>
          </a:xfrm>
          <a:prstGeom prst="rect">
            <a:avLst/>
          </a:prstGeom>
        </p:spPr>
      </p:pic>
    </p:spTree>
    <p:extLst>
      <p:ext uri="{BB962C8B-B14F-4D97-AF65-F5344CB8AC3E}">
        <p14:creationId xmlns:p14="http://schemas.microsoft.com/office/powerpoint/2010/main" val="2429967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84821" y="99944"/>
            <a:ext cx="4261426" cy="822407"/>
          </a:xfrm>
        </p:spPr>
        <p:txBody>
          <a:bodyPr>
            <a:normAutofit fontScale="90000"/>
          </a:bodyPr>
          <a:lstStyle/>
          <a:p>
            <a:pPr algn="r"/>
            <a:r>
              <a:rPr lang="en-US" sz="3000">
                <a:latin typeface="Bernard MT Condensed" pitchFamily="18" charset="0"/>
              </a:rPr>
              <a:t>PROGRAM UNGGULAN</a:t>
            </a:r>
            <a:br>
              <a:rPr lang="en-US" sz="3000">
                <a:latin typeface="Bernard MT Condensed" pitchFamily="18" charset="0"/>
              </a:rPr>
            </a:br>
            <a:r>
              <a:rPr lang="en-US" sz="3000">
                <a:latin typeface="Bernard MT Condensed" pitchFamily="18" charset="0"/>
              </a:rPr>
              <a:t>FKIP UNILA</a:t>
            </a:r>
          </a:p>
        </p:txBody>
      </p:sp>
      <p:sp>
        <p:nvSpPr>
          <p:cNvPr id="5" name="Content Placeholder 2"/>
          <p:cNvSpPr>
            <a:spLocks noGrp="1"/>
          </p:cNvSpPr>
          <p:nvPr>
            <p:ph idx="1"/>
          </p:nvPr>
        </p:nvSpPr>
        <p:spPr>
          <a:xfrm>
            <a:off x="341292" y="1359673"/>
            <a:ext cx="8458200" cy="4788643"/>
          </a:xfrm>
        </p:spPr>
        <p:txBody>
          <a:bodyPr>
            <a:noAutofit/>
          </a:bodyPr>
          <a:lstStyle/>
          <a:p>
            <a:pPr marL="0" indent="0">
              <a:buNone/>
            </a:pPr>
            <a:r>
              <a:rPr lang="en-US" sz="1900" b="1"/>
              <a:t>B. </a:t>
            </a:r>
            <a:r>
              <a:rPr lang="en-US" sz="2000" b="1"/>
              <a:t>Bidang Penelitian</a:t>
            </a:r>
          </a:p>
          <a:p>
            <a:pPr marL="0" indent="0">
              <a:buNone/>
            </a:pPr>
            <a:r>
              <a:rPr lang="en-US" sz="1800"/>
              <a:t>Para dosen di FKIP Unila aktif mendapatkan hibah eksternal dari Direktorat Riset dan Pengabdian Kepada Masyarakat (DRPM) Kemdikbud Ristek setiap tahunnya dan Hibah MBKM.</a:t>
            </a:r>
          </a:p>
          <a:p>
            <a:pPr marL="0" indent="0">
              <a:buNone/>
            </a:pPr>
            <a:r>
              <a:rPr lang="en-US" sz="1800"/>
              <a:t>Selain itu, para dosen di FKIP Unila juga memperoleh pendanaan riset internal yang menghasilkan luaran berupa publikasi nasional, internasional, buku, dan HKI (Hak Kekayaan Intelektual.</a:t>
            </a:r>
          </a:p>
          <a:p>
            <a:pPr marL="0" indent="0">
              <a:buNone/>
            </a:pPr>
            <a:endParaRPr lang="en-US" sz="1800"/>
          </a:p>
          <a:p>
            <a:pPr marL="0" indent="0">
              <a:buNone/>
            </a:pPr>
            <a:endParaRPr lang="en-US" sz="1800"/>
          </a:p>
          <a:p>
            <a:pPr marL="0" indent="0">
              <a:buNone/>
            </a:pPr>
            <a:r>
              <a:rPr lang="en-US" sz="1800" b="1"/>
              <a:t>C. Bidang Pengabdian kepada Masyarakat</a:t>
            </a:r>
          </a:p>
          <a:p>
            <a:pPr marL="0" indent="0">
              <a:buNone/>
            </a:pPr>
            <a:r>
              <a:rPr lang="en-US" sz="1800"/>
              <a:t>Para dosen di FKIP Unila mendapatkan hibah PKM dari mitra kerjasama, seperti dengan Dinas Pendidikan dan Kebudayaan Kabupaten/Kota di Provinsi Lampung. selain itu para dosen juga mendapatkan Hibah PKM yang didanai oleh pihak eksternal dari Riset DIKTI tiap tahunnya.</a:t>
            </a:r>
          </a:p>
          <a:p>
            <a:pPr marL="0" indent="0">
              <a:buNone/>
            </a:pPr>
            <a:endParaRPr lang="en-US" sz="1800"/>
          </a:p>
        </p:txBody>
      </p:sp>
    </p:spTree>
    <p:extLst>
      <p:ext uri="{BB962C8B-B14F-4D97-AF65-F5344CB8AC3E}">
        <p14:creationId xmlns:p14="http://schemas.microsoft.com/office/powerpoint/2010/main" val="3076873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84821" y="99944"/>
            <a:ext cx="4261426" cy="822407"/>
          </a:xfrm>
        </p:spPr>
        <p:txBody>
          <a:bodyPr>
            <a:normAutofit fontScale="90000"/>
          </a:bodyPr>
          <a:lstStyle/>
          <a:p>
            <a:pPr algn="r"/>
            <a:r>
              <a:rPr lang="en-US" sz="3000">
                <a:latin typeface="Bernard MT Condensed" pitchFamily="18" charset="0"/>
              </a:rPr>
              <a:t>PROGRAM UNGGULAN</a:t>
            </a:r>
            <a:br>
              <a:rPr lang="en-US" sz="3000">
                <a:latin typeface="Bernard MT Condensed" pitchFamily="18" charset="0"/>
              </a:rPr>
            </a:br>
            <a:r>
              <a:rPr lang="en-US" sz="3000">
                <a:latin typeface="Bernard MT Condensed" pitchFamily="18" charset="0"/>
              </a:rPr>
              <a:t>FKIP UNILA</a:t>
            </a:r>
          </a:p>
        </p:txBody>
      </p:sp>
      <p:sp>
        <p:nvSpPr>
          <p:cNvPr id="5" name="Content Placeholder 2"/>
          <p:cNvSpPr>
            <a:spLocks noGrp="1"/>
          </p:cNvSpPr>
          <p:nvPr>
            <p:ph idx="1"/>
          </p:nvPr>
        </p:nvSpPr>
        <p:spPr>
          <a:xfrm>
            <a:off x="341292" y="1359673"/>
            <a:ext cx="4599198" cy="3683175"/>
          </a:xfrm>
        </p:spPr>
        <p:txBody>
          <a:bodyPr>
            <a:noAutofit/>
          </a:bodyPr>
          <a:lstStyle/>
          <a:p>
            <a:pPr marL="0" indent="0">
              <a:buNone/>
            </a:pPr>
            <a:r>
              <a:rPr lang="en-US" sz="1900" b="1"/>
              <a:t>D. </a:t>
            </a:r>
            <a:r>
              <a:rPr lang="en-US" sz="2000" b="1"/>
              <a:t>Bidang Publikasi</a:t>
            </a:r>
          </a:p>
          <a:p>
            <a:pPr marL="0" indent="0">
              <a:buNone/>
            </a:pPr>
            <a:endParaRPr lang="en-US" sz="2000"/>
          </a:p>
          <a:p>
            <a:pPr marL="0" indent="0">
              <a:buNone/>
            </a:pPr>
            <a:r>
              <a:rPr lang="en-US" sz="1800"/>
              <a:t>Dosen FKIP UNILA aktif menulis artikel dan terbit di Jurnal terindeks Scopus. Beberapa dosen artikel ilmiahnya terbit di Jurnal Scopus Q1 dan Q2. Selain itu, ada 1 dosen FKIP Unila yang terkategori dalam 500 peneliti terbaik Indonesia Tahun 2020 (Prof. Dr. Abdurrahman, M.Si.) dan 3 dosen FKIP Unila yang masuk kategori dosen terbaik Unila Tahun 2021 (Prof. Dr. Abdurrahman, M.Si.; Prof. Dr. Agus Suyatna, M.Si.; dan Prof. Dr. Undang Rosiding, M.Pd.). </a:t>
            </a:r>
          </a:p>
        </p:txBody>
      </p:sp>
      <p:sp>
        <p:nvSpPr>
          <p:cNvPr id="2" name="Rectangle 1"/>
          <p:cNvSpPr/>
          <p:nvPr/>
        </p:nvSpPr>
        <p:spPr>
          <a:xfrm>
            <a:off x="341292" y="5179919"/>
            <a:ext cx="8174911" cy="923330"/>
          </a:xfrm>
          <a:prstGeom prst="rect">
            <a:avLst/>
          </a:prstGeom>
        </p:spPr>
        <p:txBody>
          <a:bodyPr wrap="square">
            <a:spAutoFit/>
          </a:bodyPr>
          <a:lstStyle/>
          <a:p>
            <a:r>
              <a:rPr lang="en-US"/>
              <a:t>Mahasiswa FKIP UNILA juga aktif menulis artikel di jurnal nasional bereputasi, aktif mengikuti kegiatan seminar nasional dan internasional. Beberapa artikel memperoleh H-indeks, sitasi (mahasiswa, dosen, kolaborasi mitra dalam dan luar negeri).</a:t>
            </a:r>
          </a:p>
        </p:txBody>
      </p:sp>
      <p:pic>
        <p:nvPicPr>
          <p:cNvPr id="6" name="Picture 5"/>
          <p:cNvPicPr>
            <a:picLocks noChangeAspect="1"/>
          </p:cNvPicPr>
          <p:nvPr/>
        </p:nvPicPr>
        <p:blipFill rotWithShape="1">
          <a:blip r:embed="rId2"/>
          <a:srcRect t="13726"/>
          <a:stretch/>
        </p:blipFill>
        <p:spPr>
          <a:xfrm>
            <a:off x="5111086" y="1468346"/>
            <a:ext cx="3710965" cy="1923725"/>
          </a:xfrm>
          <a:prstGeom prst="rect">
            <a:avLst/>
          </a:prstGeom>
          <a:ln>
            <a:solidFill>
              <a:schemeClr val="tx1"/>
            </a:solidFill>
          </a:ln>
        </p:spPr>
      </p:pic>
      <p:pic>
        <p:nvPicPr>
          <p:cNvPr id="7" name="Picture 6"/>
          <p:cNvPicPr>
            <a:picLocks noChangeAspect="1"/>
          </p:cNvPicPr>
          <p:nvPr/>
        </p:nvPicPr>
        <p:blipFill rotWithShape="1">
          <a:blip r:embed="rId2"/>
          <a:srcRect l="8029" t="50295" r="61629" b="8390"/>
          <a:stretch/>
        </p:blipFill>
        <p:spPr>
          <a:xfrm>
            <a:off x="6425062" y="2846754"/>
            <a:ext cx="2261738" cy="1850512"/>
          </a:xfrm>
          <a:prstGeom prst="rect">
            <a:avLst/>
          </a:prstGeom>
          <a:ln>
            <a:solidFill>
              <a:schemeClr val="tx1"/>
            </a:solidFill>
          </a:ln>
        </p:spPr>
      </p:pic>
    </p:spTree>
    <p:extLst>
      <p:ext uri="{BB962C8B-B14F-4D97-AF65-F5344CB8AC3E}">
        <p14:creationId xmlns:p14="http://schemas.microsoft.com/office/powerpoint/2010/main" val="148523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658" t="27699" r="23640" b="18355"/>
          <a:stretch/>
        </p:blipFill>
        <p:spPr>
          <a:xfrm>
            <a:off x="0" y="1562669"/>
            <a:ext cx="9144000" cy="4826253"/>
          </a:xfrm>
          <a:prstGeom prst="rect">
            <a:avLst/>
          </a:prstGeom>
        </p:spPr>
      </p:pic>
      <p:pic>
        <p:nvPicPr>
          <p:cNvPr id="5" name="Picture 4"/>
          <p:cNvPicPr preferRelativeResize="0">
            <a:picLocks/>
          </p:cNvPicPr>
          <p:nvPr/>
        </p:nvPicPr>
        <p:blipFill rotWithShape="1">
          <a:blip r:embed="rId3"/>
          <a:srcRect l="35838" t="17087" r="18086" b="22913"/>
          <a:stretch/>
        </p:blipFill>
        <p:spPr>
          <a:xfrm>
            <a:off x="429369" y="2019629"/>
            <a:ext cx="3474720" cy="2560320"/>
          </a:xfrm>
          <a:prstGeom prst="rect">
            <a:avLst/>
          </a:prstGeom>
        </p:spPr>
      </p:pic>
      <p:sp>
        <p:nvSpPr>
          <p:cNvPr id="6" name="Rectangle 5"/>
          <p:cNvSpPr/>
          <p:nvPr/>
        </p:nvSpPr>
        <p:spPr>
          <a:xfrm>
            <a:off x="333954" y="1932166"/>
            <a:ext cx="3657600" cy="27432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59532" y="4156364"/>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7" idx="1"/>
          </p:cNvCxnSpPr>
          <p:nvPr/>
        </p:nvCxnSpPr>
        <p:spPr>
          <a:xfrm>
            <a:off x="3991554" y="1932166"/>
            <a:ext cx="1781369" cy="22375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7" idx="3"/>
          </p:cNvCxnSpPr>
          <p:nvPr/>
        </p:nvCxnSpPr>
        <p:spPr>
          <a:xfrm flipV="1">
            <a:off x="3991554" y="4234413"/>
            <a:ext cx="1781369" cy="4409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38836" y="5237323"/>
            <a:ext cx="3087705" cy="600164"/>
          </a:xfrm>
          <a:prstGeom prst="rect">
            <a:avLst/>
          </a:prstGeom>
          <a:noFill/>
        </p:spPr>
        <p:txBody>
          <a:bodyPr wrap="none" rtlCol="0">
            <a:spAutoFit/>
          </a:bodyPr>
          <a:lstStyle/>
          <a:p>
            <a:r>
              <a:rPr lang="en-US" sz="1100">
                <a:solidFill>
                  <a:schemeClr val="bg1"/>
                </a:solidFill>
              </a:rPr>
              <a:t>Jl. Prof. Dr. Sumantri Brojonegoro No. 1 </a:t>
            </a:r>
          </a:p>
          <a:p>
            <a:r>
              <a:rPr lang="en-US" sz="1100">
                <a:solidFill>
                  <a:schemeClr val="bg1"/>
                </a:solidFill>
              </a:rPr>
              <a:t>Kelurahan Gedung Meneng, Kecamatan Rajabasa</a:t>
            </a:r>
          </a:p>
          <a:p>
            <a:r>
              <a:rPr lang="en-US" sz="1100">
                <a:solidFill>
                  <a:schemeClr val="bg1"/>
                </a:solidFill>
              </a:rPr>
              <a:t>Kota Bandar Lampung, Lampung, Indonesia, 35145</a:t>
            </a:r>
          </a:p>
        </p:txBody>
      </p:sp>
      <p:sp>
        <p:nvSpPr>
          <p:cNvPr id="21" name="TextBox 20"/>
          <p:cNvSpPr txBox="1"/>
          <p:nvPr/>
        </p:nvSpPr>
        <p:spPr>
          <a:xfrm>
            <a:off x="238835" y="4762829"/>
            <a:ext cx="3641894" cy="492443"/>
          </a:xfrm>
          <a:prstGeom prst="rect">
            <a:avLst/>
          </a:prstGeom>
          <a:noFill/>
        </p:spPr>
        <p:txBody>
          <a:bodyPr wrap="none" rtlCol="0">
            <a:spAutoFit/>
          </a:bodyPr>
          <a:lstStyle/>
          <a:p>
            <a:r>
              <a:rPr lang="en-US" sz="1300" b="1">
                <a:solidFill>
                  <a:schemeClr val="bg1"/>
                </a:solidFill>
              </a:rPr>
              <a:t>Kampus A Fakultas Keguruan dan Ilmu Pendidikan</a:t>
            </a:r>
          </a:p>
          <a:p>
            <a:r>
              <a:rPr lang="en-US" sz="1300" b="1">
                <a:solidFill>
                  <a:schemeClr val="bg1"/>
                </a:solidFill>
              </a:rPr>
              <a:t>Universitas Lampung</a:t>
            </a:r>
          </a:p>
        </p:txBody>
      </p:sp>
      <p:sp>
        <p:nvSpPr>
          <p:cNvPr id="22" name="Rectangle 21"/>
          <p:cNvSpPr/>
          <p:nvPr/>
        </p:nvSpPr>
        <p:spPr>
          <a:xfrm>
            <a:off x="2854857" y="811774"/>
            <a:ext cx="3720890" cy="861774"/>
          </a:xfrm>
          <a:prstGeom prst="rect">
            <a:avLst/>
          </a:prstGeom>
          <a:noFill/>
        </p:spPr>
        <p:txBody>
          <a:bodyPr wrap="none" lIns="91440" tIns="45720" rIns="91440" bIns="45720">
            <a:spAutoFit/>
          </a:bodyPr>
          <a:lstStyle/>
          <a:p>
            <a:pPr algn="ctr"/>
            <a:r>
              <a:rPr lang="en-US" sz="5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ush Script MT" panose="03060802040406070304" pitchFamily="66" charset="0"/>
              </a:rPr>
              <a:t>Selamat Datang</a:t>
            </a:r>
          </a:p>
        </p:txBody>
      </p:sp>
    </p:spTree>
    <p:extLst>
      <p:ext uri="{BB962C8B-B14F-4D97-AF65-F5344CB8AC3E}">
        <p14:creationId xmlns:p14="http://schemas.microsoft.com/office/powerpoint/2010/main" val="4125625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84821" y="99944"/>
            <a:ext cx="4261426" cy="822407"/>
          </a:xfrm>
        </p:spPr>
        <p:txBody>
          <a:bodyPr>
            <a:normAutofit fontScale="90000"/>
          </a:bodyPr>
          <a:lstStyle/>
          <a:p>
            <a:pPr algn="r"/>
            <a:r>
              <a:rPr lang="en-US" sz="3000">
                <a:latin typeface="Bernard MT Condensed" pitchFamily="18" charset="0"/>
              </a:rPr>
              <a:t>PROGRAM UNGGULAN</a:t>
            </a:r>
            <a:br>
              <a:rPr lang="en-US" sz="3000">
                <a:latin typeface="Bernard MT Condensed" pitchFamily="18" charset="0"/>
              </a:rPr>
            </a:br>
            <a:r>
              <a:rPr lang="en-US" sz="3000">
                <a:latin typeface="Bernard MT Condensed" pitchFamily="18" charset="0"/>
              </a:rPr>
              <a:t>FKIP UNILA</a:t>
            </a:r>
          </a:p>
        </p:txBody>
      </p:sp>
      <p:sp>
        <p:nvSpPr>
          <p:cNvPr id="5" name="Content Placeholder 2"/>
          <p:cNvSpPr>
            <a:spLocks noGrp="1"/>
          </p:cNvSpPr>
          <p:nvPr>
            <p:ph idx="1"/>
          </p:nvPr>
        </p:nvSpPr>
        <p:spPr>
          <a:xfrm>
            <a:off x="341292" y="1359673"/>
            <a:ext cx="8458200" cy="4788643"/>
          </a:xfrm>
        </p:spPr>
        <p:txBody>
          <a:bodyPr>
            <a:noAutofit/>
          </a:bodyPr>
          <a:lstStyle/>
          <a:p>
            <a:pPr marL="0" indent="0">
              <a:buNone/>
            </a:pPr>
            <a:r>
              <a:rPr lang="en-US" sz="1900" b="1"/>
              <a:t>D. </a:t>
            </a:r>
            <a:r>
              <a:rPr lang="en-US" sz="2000" b="1"/>
              <a:t>Bidang Kelembagaan</a:t>
            </a:r>
          </a:p>
          <a:p>
            <a:pPr marL="0" indent="0">
              <a:buNone/>
            </a:pPr>
            <a:endParaRPr lang="en-US" sz="2000" b="1"/>
          </a:p>
          <a:p>
            <a:pPr marL="0" indent="0">
              <a:buNone/>
            </a:pPr>
            <a:r>
              <a:rPr lang="en-US" sz="1800"/>
              <a:t>FKIP UNILA dalam pengembangan kelembagaan memiliki program antara lain percepatan lektor kepala, percepatan guru besar, serta hibah internasional.</a:t>
            </a:r>
          </a:p>
        </p:txBody>
      </p:sp>
      <p:graphicFrame>
        <p:nvGraphicFramePr>
          <p:cNvPr id="6" name="Table 5"/>
          <p:cNvGraphicFramePr>
            <a:graphicFrameLocks noGrp="1"/>
          </p:cNvGraphicFramePr>
          <p:nvPr>
            <p:extLst>
              <p:ext uri="{D42A27DB-BD31-4B8C-83A1-F6EECF244321}">
                <p14:modId xmlns:p14="http://schemas.microsoft.com/office/powerpoint/2010/main" val="4068386314"/>
              </p:ext>
            </p:extLst>
          </p:nvPr>
        </p:nvGraphicFramePr>
        <p:xfrm>
          <a:off x="459474" y="2932366"/>
          <a:ext cx="4100959" cy="1483360"/>
        </p:xfrm>
        <a:graphic>
          <a:graphicData uri="http://schemas.openxmlformats.org/drawingml/2006/table">
            <a:tbl>
              <a:tblPr firstRow="1" bandRow="1">
                <a:tableStyleId>{5C22544A-7EE6-4342-B048-85BDC9FD1C3A}</a:tableStyleId>
              </a:tblPr>
              <a:tblGrid>
                <a:gridCol w="508318">
                  <a:extLst>
                    <a:ext uri="{9D8B030D-6E8A-4147-A177-3AD203B41FA5}">
                      <a16:colId xmlns:a16="http://schemas.microsoft.com/office/drawing/2014/main" val="20000"/>
                    </a:ext>
                  </a:extLst>
                </a:gridCol>
                <a:gridCol w="1496187">
                  <a:extLst>
                    <a:ext uri="{9D8B030D-6E8A-4147-A177-3AD203B41FA5}">
                      <a16:colId xmlns:a16="http://schemas.microsoft.com/office/drawing/2014/main" val="20001"/>
                    </a:ext>
                  </a:extLst>
                </a:gridCol>
                <a:gridCol w="698818">
                  <a:extLst>
                    <a:ext uri="{9D8B030D-6E8A-4147-A177-3AD203B41FA5}">
                      <a16:colId xmlns:a16="http://schemas.microsoft.com/office/drawing/2014/main" val="20002"/>
                    </a:ext>
                  </a:extLst>
                </a:gridCol>
                <a:gridCol w="698818">
                  <a:extLst>
                    <a:ext uri="{9D8B030D-6E8A-4147-A177-3AD203B41FA5}">
                      <a16:colId xmlns:a16="http://schemas.microsoft.com/office/drawing/2014/main" val="20003"/>
                    </a:ext>
                  </a:extLst>
                </a:gridCol>
                <a:gridCol w="698818">
                  <a:extLst>
                    <a:ext uri="{9D8B030D-6E8A-4147-A177-3AD203B41FA5}">
                      <a16:colId xmlns:a16="http://schemas.microsoft.com/office/drawing/2014/main" val="20004"/>
                    </a:ext>
                  </a:extLst>
                </a:gridCol>
              </a:tblGrid>
              <a:tr h="370840">
                <a:tc>
                  <a:txBody>
                    <a:bodyPr/>
                    <a:lstStyle/>
                    <a:p>
                      <a:pPr algn="ctr"/>
                      <a:r>
                        <a:rPr lang="en-US"/>
                        <a:t>No</a:t>
                      </a:r>
                    </a:p>
                  </a:txBody>
                  <a:tcPr/>
                </a:tc>
                <a:tc>
                  <a:txBody>
                    <a:bodyPr/>
                    <a:lstStyle/>
                    <a:p>
                      <a:pPr algn="ctr"/>
                      <a:r>
                        <a:rPr lang="en-US"/>
                        <a:t>Keterangan</a:t>
                      </a:r>
                    </a:p>
                  </a:txBody>
                  <a:tcPr/>
                </a:tc>
                <a:tc>
                  <a:txBody>
                    <a:bodyPr/>
                    <a:lstStyle/>
                    <a:p>
                      <a:pPr algn="ctr"/>
                      <a:r>
                        <a:rPr lang="en-US"/>
                        <a:t>2020</a:t>
                      </a:r>
                    </a:p>
                  </a:txBody>
                  <a:tcPr/>
                </a:tc>
                <a:tc>
                  <a:txBody>
                    <a:bodyPr/>
                    <a:lstStyle/>
                    <a:p>
                      <a:pPr algn="ctr"/>
                      <a:r>
                        <a:rPr lang="en-US"/>
                        <a:t>2021</a:t>
                      </a:r>
                    </a:p>
                  </a:txBody>
                  <a:tcPr/>
                </a:tc>
                <a:tc>
                  <a:txBody>
                    <a:bodyPr/>
                    <a:lstStyle/>
                    <a:p>
                      <a:pPr algn="ctr"/>
                      <a:r>
                        <a:rPr lang="en-US"/>
                        <a:t>2022</a:t>
                      </a:r>
                    </a:p>
                  </a:txBody>
                  <a:tcPr/>
                </a:tc>
                <a:extLst>
                  <a:ext uri="{0D108BD9-81ED-4DB2-BD59-A6C34878D82A}">
                    <a16:rowId xmlns:a16="http://schemas.microsoft.com/office/drawing/2014/main" val="10000"/>
                  </a:ext>
                </a:extLst>
              </a:tr>
              <a:tr h="370840">
                <a:tc>
                  <a:txBody>
                    <a:bodyPr/>
                    <a:lstStyle/>
                    <a:p>
                      <a:r>
                        <a:rPr lang="en-US"/>
                        <a:t>1</a:t>
                      </a:r>
                    </a:p>
                  </a:txBody>
                  <a:tcPr/>
                </a:tc>
                <a:tc>
                  <a:txBody>
                    <a:bodyPr/>
                    <a:lstStyle/>
                    <a:p>
                      <a:r>
                        <a:rPr lang="en-US"/>
                        <a:t>Lektor Kepala</a:t>
                      </a:r>
                    </a:p>
                  </a:txBody>
                  <a:tcPr/>
                </a:tc>
                <a:tc>
                  <a:txBody>
                    <a:bodyPr/>
                    <a:lstStyle/>
                    <a:p>
                      <a:pPr algn="ctr"/>
                      <a:r>
                        <a:rPr lang="en-US"/>
                        <a:t>48</a:t>
                      </a:r>
                    </a:p>
                  </a:txBody>
                  <a:tcPr/>
                </a:tc>
                <a:tc>
                  <a:txBody>
                    <a:bodyPr/>
                    <a:lstStyle/>
                    <a:p>
                      <a:pPr algn="ctr"/>
                      <a:r>
                        <a:rPr lang="en-US"/>
                        <a:t>52</a:t>
                      </a:r>
                    </a:p>
                  </a:txBody>
                  <a:tcPr/>
                </a:tc>
                <a:tc>
                  <a:txBody>
                    <a:bodyPr/>
                    <a:lstStyle/>
                    <a:p>
                      <a:pPr algn="ctr"/>
                      <a:r>
                        <a:rPr lang="en-US"/>
                        <a:t>60</a:t>
                      </a:r>
                    </a:p>
                  </a:txBody>
                  <a:tcPr/>
                </a:tc>
                <a:extLst>
                  <a:ext uri="{0D108BD9-81ED-4DB2-BD59-A6C34878D82A}">
                    <a16:rowId xmlns:a16="http://schemas.microsoft.com/office/drawing/2014/main" val="10001"/>
                  </a:ext>
                </a:extLst>
              </a:tr>
              <a:tr h="370840">
                <a:tc>
                  <a:txBody>
                    <a:bodyPr/>
                    <a:lstStyle/>
                    <a:p>
                      <a:r>
                        <a:rPr lang="en-US"/>
                        <a:t>2</a:t>
                      </a:r>
                    </a:p>
                  </a:txBody>
                  <a:tcPr/>
                </a:tc>
                <a:tc>
                  <a:txBody>
                    <a:bodyPr/>
                    <a:lstStyle/>
                    <a:p>
                      <a:r>
                        <a:rPr lang="en-US"/>
                        <a:t>Guru Besar</a:t>
                      </a:r>
                    </a:p>
                  </a:txBody>
                  <a:tcPr/>
                </a:tc>
                <a:tc>
                  <a:txBody>
                    <a:bodyPr/>
                    <a:lstStyle/>
                    <a:p>
                      <a:pPr algn="ctr"/>
                      <a:r>
                        <a:rPr lang="en-US"/>
                        <a:t>7</a:t>
                      </a:r>
                    </a:p>
                  </a:txBody>
                  <a:tcPr/>
                </a:tc>
                <a:tc>
                  <a:txBody>
                    <a:bodyPr/>
                    <a:lstStyle/>
                    <a:p>
                      <a:pPr algn="ctr"/>
                      <a:r>
                        <a:rPr lang="en-US"/>
                        <a:t>10</a:t>
                      </a:r>
                    </a:p>
                  </a:txBody>
                  <a:tcPr/>
                </a:tc>
                <a:tc>
                  <a:txBody>
                    <a:bodyPr/>
                    <a:lstStyle/>
                    <a:p>
                      <a:pPr algn="ctr"/>
                      <a:r>
                        <a:rPr lang="en-US"/>
                        <a:t>15</a:t>
                      </a:r>
                    </a:p>
                  </a:txBody>
                  <a:tcPr/>
                </a:tc>
                <a:extLst>
                  <a:ext uri="{0D108BD9-81ED-4DB2-BD59-A6C34878D82A}">
                    <a16:rowId xmlns:a16="http://schemas.microsoft.com/office/drawing/2014/main" val="10002"/>
                  </a:ext>
                </a:extLst>
              </a:tr>
              <a:tr h="370840">
                <a:tc gridSpan="2">
                  <a:txBody>
                    <a:bodyPr/>
                    <a:lstStyle/>
                    <a:p>
                      <a:pPr algn="ctr"/>
                      <a:r>
                        <a:rPr lang="en-US" b="1"/>
                        <a:t>Jumlah</a:t>
                      </a:r>
                    </a:p>
                  </a:txBody>
                  <a:tcPr/>
                </a:tc>
                <a:tc hMerge="1">
                  <a:txBody>
                    <a:bodyPr/>
                    <a:lstStyle/>
                    <a:p>
                      <a:endParaRPr lang="en-US"/>
                    </a:p>
                  </a:txBody>
                  <a:tcPr/>
                </a:tc>
                <a:tc>
                  <a:txBody>
                    <a:bodyPr/>
                    <a:lstStyle/>
                    <a:p>
                      <a:pPr algn="ctr"/>
                      <a:r>
                        <a:rPr lang="en-US" b="1"/>
                        <a:t>55</a:t>
                      </a:r>
                    </a:p>
                  </a:txBody>
                  <a:tcPr/>
                </a:tc>
                <a:tc>
                  <a:txBody>
                    <a:bodyPr/>
                    <a:lstStyle/>
                    <a:p>
                      <a:pPr algn="ctr"/>
                      <a:r>
                        <a:rPr lang="en-US" b="1"/>
                        <a:t>62</a:t>
                      </a:r>
                    </a:p>
                  </a:txBody>
                  <a:tcPr/>
                </a:tc>
                <a:tc>
                  <a:txBody>
                    <a:bodyPr/>
                    <a:lstStyle/>
                    <a:p>
                      <a:pPr algn="ctr"/>
                      <a:r>
                        <a:rPr lang="en-US" b="1"/>
                        <a:t>75</a:t>
                      </a:r>
                    </a:p>
                  </a:txBody>
                  <a:tcPr/>
                </a:tc>
                <a:extLst>
                  <a:ext uri="{0D108BD9-81ED-4DB2-BD59-A6C34878D82A}">
                    <a16:rowId xmlns:a16="http://schemas.microsoft.com/office/drawing/2014/main" val="10003"/>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3318754402"/>
              </p:ext>
            </p:extLst>
          </p:nvPr>
        </p:nvGraphicFramePr>
        <p:xfrm>
          <a:off x="4865426" y="3705366"/>
          <a:ext cx="3934065" cy="2442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8376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KERJASAMA</a:t>
            </a:r>
          </a:p>
        </p:txBody>
      </p:sp>
      <p:graphicFrame>
        <p:nvGraphicFramePr>
          <p:cNvPr id="5" name="Table 4"/>
          <p:cNvGraphicFramePr>
            <a:graphicFrameLocks noGrp="1"/>
          </p:cNvGraphicFramePr>
          <p:nvPr>
            <p:extLst>
              <p:ext uri="{D42A27DB-BD31-4B8C-83A1-F6EECF244321}">
                <p14:modId xmlns:p14="http://schemas.microsoft.com/office/powerpoint/2010/main" val="352426710"/>
              </p:ext>
            </p:extLst>
          </p:nvPr>
        </p:nvGraphicFramePr>
        <p:xfrm>
          <a:off x="800668" y="1233220"/>
          <a:ext cx="7182441" cy="1854200"/>
        </p:xfrm>
        <a:graphic>
          <a:graphicData uri="http://schemas.openxmlformats.org/drawingml/2006/table">
            <a:tbl>
              <a:tblPr firstRow="1" bandRow="1">
                <a:tableStyleId>{5C22544A-7EE6-4342-B048-85BDC9FD1C3A}</a:tableStyleId>
              </a:tblPr>
              <a:tblGrid>
                <a:gridCol w="848525">
                  <a:extLst>
                    <a:ext uri="{9D8B030D-6E8A-4147-A177-3AD203B41FA5}">
                      <a16:colId xmlns:a16="http://schemas.microsoft.com/office/drawing/2014/main" val="20000"/>
                    </a:ext>
                  </a:extLst>
                </a:gridCol>
                <a:gridCol w="2425582">
                  <a:extLst>
                    <a:ext uri="{9D8B030D-6E8A-4147-A177-3AD203B41FA5}">
                      <a16:colId xmlns:a16="http://schemas.microsoft.com/office/drawing/2014/main" val="20001"/>
                    </a:ext>
                  </a:extLst>
                </a:gridCol>
                <a:gridCol w="1302778">
                  <a:extLst>
                    <a:ext uri="{9D8B030D-6E8A-4147-A177-3AD203B41FA5}">
                      <a16:colId xmlns:a16="http://schemas.microsoft.com/office/drawing/2014/main" val="20002"/>
                    </a:ext>
                  </a:extLst>
                </a:gridCol>
                <a:gridCol w="1302778">
                  <a:extLst>
                    <a:ext uri="{9D8B030D-6E8A-4147-A177-3AD203B41FA5}">
                      <a16:colId xmlns:a16="http://schemas.microsoft.com/office/drawing/2014/main" val="20003"/>
                    </a:ext>
                  </a:extLst>
                </a:gridCol>
                <a:gridCol w="1302778">
                  <a:extLst>
                    <a:ext uri="{9D8B030D-6E8A-4147-A177-3AD203B41FA5}">
                      <a16:colId xmlns:a16="http://schemas.microsoft.com/office/drawing/2014/main" val="20004"/>
                    </a:ext>
                  </a:extLst>
                </a:gridCol>
              </a:tblGrid>
              <a:tr h="370840">
                <a:tc>
                  <a:txBody>
                    <a:bodyPr/>
                    <a:lstStyle/>
                    <a:p>
                      <a:pPr algn="ctr"/>
                      <a:r>
                        <a:rPr lang="en-US"/>
                        <a:t>No</a:t>
                      </a:r>
                    </a:p>
                  </a:txBody>
                  <a:tcPr/>
                </a:tc>
                <a:tc>
                  <a:txBody>
                    <a:bodyPr/>
                    <a:lstStyle/>
                    <a:p>
                      <a:pPr algn="ctr"/>
                      <a:r>
                        <a:rPr lang="en-US"/>
                        <a:t>Cakupan</a:t>
                      </a:r>
                    </a:p>
                  </a:txBody>
                  <a:tcPr/>
                </a:tc>
                <a:tc>
                  <a:txBody>
                    <a:bodyPr/>
                    <a:lstStyle/>
                    <a:p>
                      <a:pPr algn="ctr"/>
                      <a:r>
                        <a:rPr lang="en-US"/>
                        <a:t>2020</a:t>
                      </a:r>
                    </a:p>
                  </a:txBody>
                  <a:tcPr/>
                </a:tc>
                <a:tc>
                  <a:txBody>
                    <a:bodyPr/>
                    <a:lstStyle/>
                    <a:p>
                      <a:pPr algn="ctr"/>
                      <a:r>
                        <a:rPr lang="en-US"/>
                        <a:t>2021</a:t>
                      </a:r>
                    </a:p>
                  </a:txBody>
                  <a:tcPr/>
                </a:tc>
                <a:tc>
                  <a:txBody>
                    <a:bodyPr/>
                    <a:lstStyle/>
                    <a:p>
                      <a:pPr algn="ctr"/>
                      <a:r>
                        <a:rPr lang="en-US"/>
                        <a:t>2022</a:t>
                      </a:r>
                    </a:p>
                  </a:txBody>
                  <a:tcPr/>
                </a:tc>
                <a:extLst>
                  <a:ext uri="{0D108BD9-81ED-4DB2-BD59-A6C34878D82A}">
                    <a16:rowId xmlns:a16="http://schemas.microsoft.com/office/drawing/2014/main" val="10000"/>
                  </a:ext>
                </a:extLst>
              </a:tr>
              <a:tr h="370840">
                <a:tc>
                  <a:txBody>
                    <a:bodyPr/>
                    <a:lstStyle/>
                    <a:p>
                      <a:r>
                        <a:rPr lang="en-US"/>
                        <a:t>1</a:t>
                      </a:r>
                    </a:p>
                  </a:txBody>
                  <a:tcPr/>
                </a:tc>
                <a:tc>
                  <a:txBody>
                    <a:bodyPr/>
                    <a:lstStyle/>
                    <a:p>
                      <a:r>
                        <a:rPr lang="en-US"/>
                        <a:t>Lokal</a:t>
                      </a:r>
                    </a:p>
                  </a:txBody>
                  <a:tcPr/>
                </a:tc>
                <a:tc>
                  <a:txBody>
                    <a:bodyPr/>
                    <a:lstStyle/>
                    <a:p>
                      <a:pPr algn="ctr"/>
                      <a:r>
                        <a:rPr lang="en-US"/>
                        <a:t>0</a:t>
                      </a:r>
                    </a:p>
                  </a:txBody>
                  <a:tcPr/>
                </a:tc>
                <a:tc>
                  <a:txBody>
                    <a:bodyPr/>
                    <a:lstStyle/>
                    <a:p>
                      <a:pPr algn="ctr"/>
                      <a:r>
                        <a:rPr lang="en-US"/>
                        <a:t>0</a:t>
                      </a:r>
                    </a:p>
                  </a:txBody>
                  <a:tcPr/>
                </a:tc>
                <a:tc>
                  <a:txBody>
                    <a:bodyPr/>
                    <a:lstStyle/>
                    <a:p>
                      <a:pPr algn="ctr"/>
                      <a:r>
                        <a:rPr lang="en-US"/>
                        <a:t>0</a:t>
                      </a:r>
                    </a:p>
                  </a:txBody>
                  <a:tcPr/>
                </a:tc>
                <a:extLst>
                  <a:ext uri="{0D108BD9-81ED-4DB2-BD59-A6C34878D82A}">
                    <a16:rowId xmlns:a16="http://schemas.microsoft.com/office/drawing/2014/main" val="10001"/>
                  </a:ext>
                </a:extLst>
              </a:tr>
              <a:tr h="370840">
                <a:tc>
                  <a:txBody>
                    <a:bodyPr/>
                    <a:lstStyle/>
                    <a:p>
                      <a:r>
                        <a:rPr lang="en-US"/>
                        <a:t>2</a:t>
                      </a:r>
                    </a:p>
                  </a:txBody>
                  <a:tcPr/>
                </a:tc>
                <a:tc>
                  <a:txBody>
                    <a:bodyPr/>
                    <a:lstStyle/>
                    <a:p>
                      <a:r>
                        <a:rPr lang="en-US"/>
                        <a:t>Nasional</a:t>
                      </a:r>
                    </a:p>
                  </a:txBody>
                  <a:tcPr/>
                </a:tc>
                <a:tc>
                  <a:txBody>
                    <a:bodyPr/>
                    <a:lstStyle/>
                    <a:p>
                      <a:pPr algn="ctr"/>
                      <a:r>
                        <a:rPr lang="en-US"/>
                        <a:t>9</a:t>
                      </a:r>
                    </a:p>
                  </a:txBody>
                  <a:tcPr/>
                </a:tc>
                <a:tc>
                  <a:txBody>
                    <a:bodyPr/>
                    <a:lstStyle/>
                    <a:p>
                      <a:pPr algn="ctr"/>
                      <a:r>
                        <a:rPr lang="en-US"/>
                        <a:t>51</a:t>
                      </a:r>
                    </a:p>
                  </a:txBody>
                  <a:tcPr/>
                </a:tc>
                <a:tc>
                  <a:txBody>
                    <a:bodyPr/>
                    <a:lstStyle/>
                    <a:p>
                      <a:pPr algn="ctr"/>
                      <a:r>
                        <a:rPr lang="en-US"/>
                        <a:t>116</a:t>
                      </a:r>
                    </a:p>
                  </a:txBody>
                  <a:tcPr/>
                </a:tc>
                <a:extLst>
                  <a:ext uri="{0D108BD9-81ED-4DB2-BD59-A6C34878D82A}">
                    <a16:rowId xmlns:a16="http://schemas.microsoft.com/office/drawing/2014/main" val="10002"/>
                  </a:ext>
                </a:extLst>
              </a:tr>
              <a:tr h="370840">
                <a:tc>
                  <a:txBody>
                    <a:bodyPr/>
                    <a:lstStyle/>
                    <a:p>
                      <a:r>
                        <a:rPr lang="en-US"/>
                        <a:t>3</a:t>
                      </a:r>
                    </a:p>
                  </a:txBody>
                  <a:tcPr/>
                </a:tc>
                <a:tc>
                  <a:txBody>
                    <a:bodyPr/>
                    <a:lstStyle/>
                    <a:p>
                      <a:r>
                        <a:rPr lang="en-US"/>
                        <a:t>Internasional</a:t>
                      </a:r>
                    </a:p>
                  </a:txBody>
                  <a:tcPr/>
                </a:tc>
                <a:tc>
                  <a:txBody>
                    <a:bodyPr/>
                    <a:lstStyle/>
                    <a:p>
                      <a:pPr algn="ctr"/>
                      <a:r>
                        <a:rPr lang="en-US"/>
                        <a:t>2</a:t>
                      </a:r>
                    </a:p>
                  </a:txBody>
                  <a:tcPr/>
                </a:tc>
                <a:tc>
                  <a:txBody>
                    <a:bodyPr/>
                    <a:lstStyle/>
                    <a:p>
                      <a:pPr algn="ctr"/>
                      <a:r>
                        <a:rPr lang="en-US"/>
                        <a:t>0</a:t>
                      </a:r>
                    </a:p>
                  </a:txBody>
                  <a:tcPr/>
                </a:tc>
                <a:tc>
                  <a:txBody>
                    <a:bodyPr/>
                    <a:lstStyle/>
                    <a:p>
                      <a:pPr algn="ctr"/>
                      <a:r>
                        <a:rPr lang="en-US"/>
                        <a:t>0</a:t>
                      </a:r>
                    </a:p>
                  </a:txBody>
                  <a:tcPr/>
                </a:tc>
                <a:extLst>
                  <a:ext uri="{0D108BD9-81ED-4DB2-BD59-A6C34878D82A}">
                    <a16:rowId xmlns:a16="http://schemas.microsoft.com/office/drawing/2014/main" val="10003"/>
                  </a:ext>
                </a:extLst>
              </a:tr>
              <a:tr h="370840">
                <a:tc gridSpan="2">
                  <a:txBody>
                    <a:bodyPr/>
                    <a:lstStyle/>
                    <a:p>
                      <a:pPr algn="ctr"/>
                      <a:r>
                        <a:rPr lang="en-US" b="1"/>
                        <a:t>Jumlah</a:t>
                      </a:r>
                    </a:p>
                  </a:txBody>
                  <a:tcPr/>
                </a:tc>
                <a:tc hMerge="1">
                  <a:txBody>
                    <a:bodyPr/>
                    <a:lstStyle/>
                    <a:p>
                      <a:endParaRPr lang="en-US"/>
                    </a:p>
                  </a:txBody>
                  <a:tcPr/>
                </a:tc>
                <a:tc>
                  <a:txBody>
                    <a:bodyPr/>
                    <a:lstStyle/>
                    <a:p>
                      <a:pPr algn="ctr"/>
                      <a:r>
                        <a:rPr lang="en-US" b="1"/>
                        <a:t>11</a:t>
                      </a:r>
                    </a:p>
                  </a:txBody>
                  <a:tcPr/>
                </a:tc>
                <a:tc>
                  <a:txBody>
                    <a:bodyPr/>
                    <a:lstStyle/>
                    <a:p>
                      <a:pPr algn="ctr"/>
                      <a:r>
                        <a:rPr lang="en-US" b="1"/>
                        <a:t>51</a:t>
                      </a:r>
                    </a:p>
                  </a:txBody>
                  <a:tcPr/>
                </a:tc>
                <a:tc>
                  <a:txBody>
                    <a:bodyPr/>
                    <a:lstStyle/>
                    <a:p>
                      <a:pPr algn="ctr"/>
                      <a:r>
                        <a:rPr lang="en-US" b="1"/>
                        <a:t>116</a:t>
                      </a:r>
                    </a:p>
                  </a:txBody>
                  <a:tcPr/>
                </a:tc>
                <a:extLst>
                  <a:ext uri="{0D108BD9-81ED-4DB2-BD59-A6C34878D82A}">
                    <a16:rowId xmlns:a16="http://schemas.microsoft.com/office/drawing/2014/main" val="10004"/>
                  </a:ext>
                </a:extLst>
              </a:tr>
            </a:tbl>
          </a:graphicData>
        </a:graphic>
      </p:graphicFrame>
      <p:sp>
        <p:nvSpPr>
          <p:cNvPr id="6" name="Content Placeholder 2"/>
          <p:cNvSpPr>
            <a:spLocks noGrp="1"/>
          </p:cNvSpPr>
          <p:nvPr>
            <p:ph idx="1"/>
          </p:nvPr>
        </p:nvSpPr>
        <p:spPr>
          <a:xfrm>
            <a:off x="705173" y="3554926"/>
            <a:ext cx="8059003" cy="2766365"/>
          </a:xfrm>
        </p:spPr>
        <p:txBody>
          <a:bodyPr>
            <a:noAutofit/>
          </a:bodyPr>
          <a:lstStyle/>
          <a:p>
            <a:pPr marL="0" lvl="0" indent="0">
              <a:spcBef>
                <a:spcPts val="500"/>
              </a:spcBef>
              <a:buNone/>
            </a:pPr>
            <a:r>
              <a:rPr lang="en-US" sz="1600">
                <a:solidFill>
                  <a:schemeClr val="tx1"/>
                </a:solidFill>
              </a:rPr>
              <a:t>FKIP Unila telah menjalin kerjasama melalui </a:t>
            </a:r>
            <a:r>
              <a:rPr lang="en-US" sz="1600" i="1">
                <a:solidFill>
                  <a:schemeClr val="tx1"/>
                </a:solidFill>
              </a:rPr>
              <a:t>MoU</a:t>
            </a:r>
            <a:r>
              <a:rPr lang="en-US" sz="1600"/>
              <a:t> maupun PKS dengan berbagai pihak seperti sekolah-sekolah, MGMP, pemerintah provinsi dan pemerintah daerah, universitas, serta instansi-instansi lain baik di tingkat provinsi, nasional, maupun internasional. </a:t>
            </a:r>
          </a:p>
          <a:p>
            <a:pPr marL="0" lvl="0" indent="0">
              <a:spcBef>
                <a:spcPts val="500"/>
              </a:spcBef>
              <a:buNone/>
            </a:pPr>
            <a:endParaRPr lang="en-US" sz="1600"/>
          </a:p>
          <a:p>
            <a:pPr marL="0" lvl="0" indent="0">
              <a:spcBef>
                <a:spcPts val="500"/>
              </a:spcBef>
              <a:buNone/>
            </a:pPr>
            <a:r>
              <a:rPr lang="en-US" sz="1600"/>
              <a:t>Saat ini, kerjasama internasional yang telah dijalin oleh FKIP Unila adalah dengan College of Teacher Education University of Mindanao Philippines dan Southeast Asian Ministers of Education Organization (SEAMEO)</a:t>
            </a:r>
          </a:p>
          <a:p>
            <a:pPr marL="0" lvl="0" indent="0">
              <a:spcBef>
                <a:spcPts val="500"/>
              </a:spcBef>
              <a:buNone/>
            </a:pPr>
            <a:endParaRPr lang="en-US" sz="1600">
              <a:solidFill>
                <a:schemeClr val="tx1"/>
              </a:solidFill>
            </a:endParaRPr>
          </a:p>
          <a:p>
            <a:pPr marL="0" lvl="0" indent="0">
              <a:spcBef>
                <a:spcPts val="500"/>
              </a:spcBef>
              <a:buNone/>
            </a:pPr>
            <a:r>
              <a:rPr lang="en-US" sz="1600"/>
              <a:t>Bentuk kerjasama yang dijalin meliputi kegiatan tri dharma PT, program MBKM, serta kegiatan lain dalam rangka peningkatan IKU PT. </a:t>
            </a:r>
            <a:endParaRPr lang="en-US" sz="1600">
              <a:solidFill>
                <a:schemeClr val="tx1"/>
              </a:solidFill>
            </a:endParaRPr>
          </a:p>
          <a:p>
            <a:pPr marL="514350" lvl="0" indent="-514350">
              <a:spcBef>
                <a:spcPts val="500"/>
              </a:spcBef>
              <a:buFont typeface="+mj-lt"/>
              <a:buAutoNum type="arabicPeriod"/>
            </a:pPr>
            <a:endParaRPr lang="en-US" sz="1600" b="1"/>
          </a:p>
        </p:txBody>
      </p:sp>
    </p:spTree>
    <p:extLst>
      <p:ext uri="{BB962C8B-B14F-4D97-AF65-F5344CB8AC3E}">
        <p14:creationId xmlns:p14="http://schemas.microsoft.com/office/powerpoint/2010/main" val="2488099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CCFF8-92EC-4C08-D9DE-623AA68A625A}"/>
              </a:ext>
            </a:extLst>
          </p:cNvPr>
          <p:cNvSpPr>
            <a:spLocks noGrp="1"/>
          </p:cNvSpPr>
          <p:nvPr>
            <p:ph type="ctrTitle"/>
          </p:nvPr>
        </p:nvSpPr>
        <p:spPr/>
        <p:txBody>
          <a:bodyPr>
            <a:normAutofit/>
          </a:bodyPr>
          <a:lstStyle/>
          <a:p>
            <a:r>
              <a:rPr lang="id-ID" sz="9600" noProof="1">
                <a:ln>
                  <a:solidFill>
                    <a:sysClr val="windowText" lastClr="000000"/>
                  </a:solidFill>
                </a:ln>
              </a:rPr>
              <a:t>Terima Kasih</a:t>
            </a:r>
          </a:p>
        </p:txBody>
      </p:sp>
      <p:sp>
        <p:nvSpPr>
          <p:cNvPr id="5" name="Subtitle 4">
            <a:extLst>
              <a:ext uri="{FF2B5EF4-FFF2-40B4-BE49-F238E27FC236}">
                <a16:creationId xmlns:a16="http://schemas.microsoft.com/office/drawing/2014/main" id="{7A68D46E-D025-15F1-B9D1-DEF5CFD96A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057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803996"/>
            <a:ext cx="8229600" cy="4358539"/>
          </a:xfrm>
        </p:spPr>
        <p:txBody>
          <a:bodyPr>
            <a:noAutofit/>
          </a:bodyPr>
          <a:lstStyle/>
          <a:p>
            <a:pPr marL="0" indent="0">
              <a:buNone/>
            </a:pPr>
            <a:r>
              <a:rPr lang="en-US" sz="1900"/>
              <a:t>Fakultas Keguruan dan Ilmu Pendidikan Universitas Lampung berawal dari Institut Keguruan dan Ilmu Pendidikan (IKIP) Negeri Jakarta cabang Tanjungkarang, dimana kuliah pertamanya dimulai pada tahun ajaran 1966/1967. </a:t>
            </a:r>
          </a:p>
          <a:p>
            <a:pPr marL="0" indent="0">
              <a:buNone/>
            </a:pPr>
            <a:endParaRPr lang="en-US" sz="100"/>
          </a:p>
          <a:p>
            <a:pPr marL="0" indent="0">
              <a:buNone/>
            </a:pPr>
            <a:r>
              <a:rPr lang="en-US" sz="1900"/>
              <a:t>Berdasarkan Keputusan Presiden Nomor 7 Tahun 1968, IKIP Jakarta cabang Tanjungkarang diintegrasikan ke dalam Universitas Lampung menjadi 2(dua) fakultas, yaitu Fakultas Keguruan (FK) dan Fakultas Ilmu Pendidikan (FIP). Fakultas Keguruan terdiri dari jurusan Pendidikan Civic Hukum, Pendidikan Ekonomi Perusahaan, Pendidikan Sejarah, Pendidikan Bahasa Indonesia, Pendidikan Geografi, dan Pendidikan Matematika. Sedangkan Fakultas Ilmu Pendidikan (FIP) hanya terdiri dari satu jurusan yaitu Jurusan Pendidikan Umum. </a:t>
            </a:r>
          </a:p>
          <a:p>
            <a:pPr marL="0" indent="0">
              <a:buNone/>
            </a:pPr>
            <a:endParaRPr lang="en-US" sz="100"/>
          </a:p>
          <a:p>
            <a:pPr marL="0" indent="0">
              <a:buNone/>
            </a:pPr>
            <a:r>
              <a:rPr lang="en-US" sz="1900"/>
              <a:t>Berdasarkan Peraturan Pemerintah Nomor 5 Tahun 1980 dengan Keputusan Presiden Nomor 43/M/1982, Fakultas Keguruan (FK) dan Fakultas Ilmu Pendidikan (FIP) digabung menjadi satu fakultas, diberi nama Fakultas Keguruan dan Ilmu Pendidikan Universitas Lampung (FKIP Unila).</a:t>
            </a:r>
          </a:p>
        </p:txBody>
      </p:sp>
      <p:sp>
        <p:nvSpPr>
          <p:cNvPr id="5"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SEJARAH SINGKAT</a:t>
            </a:r>
          </a:p>
        </p:txBody>
      </p:sp>
    </p:spTree>
    <p:extLst>
      <p:ext uri="{BB962C8B-B14F-4D97-AF65-F5344CB8AC3E}">
        <p14:creationId xmlns:p14="http://schemas.microsoft.com/office/powerpoint/2010/main" val="963242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457200" y="2514600"/>
            <a:ext cx="8229600" cy="2133600"/>
          </a:xfrm>
        </p:spPr>
        <p:txBody>
          <a:bodyPr>
            <a:normAutofit/>
          </a:bodyPr>
          <a:lstStyle/>
          <a:p>
            <a:pPr lvl="0" algn="ctr">
              <a:buNone/>
            </a:pPr>
            <a:r>
              <a:rPr lang="en-US" sz="3500"/>
              <a:t>“</a:t>
            </a:r>
            <a:r>
              <a:rPr lang="id-ID" sz="3500"/>
              <a:t>Pada Tahun 2025 menjadi fakultas yang unggul dalam pengembangan ilmu pengetahuan, teknologi, dan seni dalam bidang pendidikan dan pembelajaran</a:t>
            </a:r>
            <a:r>
              <a:rPr lang="en-US" sz="3500"/>
              <a:t>”</a:t>
            </a:r>
          </a:p>
        </p:txBody>
      </p:sp>
      <p:sp>
        <p:nvSpPr>
          <p:cNvPr id="3"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VISI FKIP UNILA</a:t>
            </a:r>
          </a:p>
        </p:txBody>
      </p:sp>
    </p:spTree>
    <p:extLst>
      <p:ext uri="{BB962C8B-B14F-4D97-AF65-F5344CB8AC3E}">
        <p14:creationId xmlns:p14="http://schemas.microsoft.com/office/powerpoint/2010/main" val="4263767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41292" y="1666582"/>
            <a:ext cx="8458200" cy="4153438"/>
          </a:xfrm>
        </p:spPr>
        <p:txBody>
          <a:bodyPr>
            <a:noAutofit/>
          </a:bodyPr>
          <a:lstStyle/>
          <a:p>
            <a:pPr marL="341313" indent="-341313">
              <a:buFont typeface="+mj-lt"/>
              <a:buAutoNum type="arabicPeriod"/>
            </a:pPr>
            <a:r>
              <a:rPr lang="en-US" sz="1900"/>
              <a:t>Menyelenggarakan pendidikan dan pembelajaran yang kreatif dan inovatif guna menghasilkan lulusan yang memiliki ide baru untuk menghasilkan karya inovatif dalam bidang pendidikan dan pembelajaran berlandaskan budaya akademik dan nilai-nilai karakter bangsa yang menerapkan: a) </a:t>
            </a:r>
            <a:r>
              <a:rPr lang="en-US" sz="1900" i="1"/>
              <a:t>Critical thinking</a:t>
            </a:r>
            <a:r>
              <a:rPr lang="en-US" sz="1900"/>
              <a:t>, </a:t>
            </a:r>
            <a:r>
              <a:rPr lang="en-US" sz="1900" i="1"/>
              <a:t>Collaboration</a:t>
            </a:r>
            <a:r>
              <a:rPr lang="en-US" sz="1900"/>
              <a:t>, </a:t>
            </a:r>
            <a:r>
              <a:rPr lang="en-US" sz="1900" i="1"/>
              <a:t>Communication</a:t>
            </a:r>
            <a:r>
              <a:rPr lang="en-US" sz="1900"/>
              <a:t>, </a:t>
            </a:r>
            <a:r>
              <a:rPr lang="en-US" sz="1900" i="1"/>
              <a:t>Creativity</a:t>
            </a:r>
            <a:r>
              <a:rPr lang="en-US" sz="1900"/>
              <a:t>, </a:t>
            </a:r>
            <a:r>
              <a:rPr lang="en-US" sz="1900" i="1"/>
              <a:t>Compassion</a:t>
            </a:r>
            <a:r>
              <a:rPr lang="en-US" sz="1900"/>
              <a:t>, Computational; b) </a:t>
            </a:r>
            <a:r>
              <a:rPr lang="en-US" sz="1900" i="1"/>
              <a:t>Human Literacy</a:t>
            </a:r>
            <a:r>
              <a:rPr lang="en-US" sz="1900"/>
              <a:t>, </a:t>
            </a:r>
            <a:r>
              <a:rPr lang="en-US" sz="1900" i="1"/>
              <a:t>Technology Literacy</a:t>
            </a:r>
            <a:r>
              <a:rPr lang="en-US" sz="1900"/>
              <a:t>, </a:t>
            </a:r>
            <a:r>
              <a:rPr lang="en-US" sz="1900" i="1"/>
              <a:t>Data Literacy</a:t>
            </a:r>
            <a:endParaRPr lang="en-US" sz="100" i="1"/>
          </a:p>
          <a:p>
            <a:pPr marL="341313" indent="-341313">
              <a:buFont typeface="+mj-lt"/>
              <a:buAutoNum type="arabicPeriod"/>
            </a:pPr>
            <a:r>
              <a:rPr lang="en-US" sz="1900"/>
              <a:t>Mengembangkan ilmu pengetahuan, teknologi dan seni melalui penelitian untuk meningkatkan kualitas pendidikan, pembelajaran dan pembimbingan serta menghasilkan produk-produk ilmiah terkini yang berbasis kearifan lokal.</a:t>
            </a:r>
          </a:p>
          <a:p>
            <a:pPr marL="341313" indent="-341313">
              <a:buFont typeface="+mj-lt"/>
              <a:buAutoNum type="arabicPeriod"/>
            </a:pPr>
            <a:r>
              <a:rPr lang="en-US" sz="1900"/>
              <a:t>Melaksanakan pengabdian kepada masyarakat berbasis penelitian sebagai upaya mengatasi permasalahan di masyarakat.</a:t>
            </a:r>
          </a:p>
          <a:p>
            <a:pPr marL="341313" indent="-341313">
              <a:buFont typeface="+mj-lt"/>
              <a:buAutoNum type="arabicPeriod"/>
            </a:pPr>
            <a:endParaRPr lang="en-US" sz="100"/>
          </a:p>
          <a:p>
            <a:pPr marL="341313" indent="-341313">
              <a:buFont typeface="+mj-lt"/>
              <a:buAutoNum type="arabicPeriod"/>
            </a:pPr>
            <a:r>
              <a:rPr lang="en-US" sz="1900"/>
              <a:t>Melaksanakan kemitraan antar lembaga tingkat nasional maupun internasional yang saling menguntungkan dan berkelanjutan</a:t>
            </a:r>
            <a:endParaRPr lang="en-US" sz="100"/>
          </a:p>
        </p:txBody>
      </p:sp>
      <p:sp>
        <p:nvSpPr>
          <p:cNvPr id="5"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MISI FKIP UNILA</a:t>
            </a:r>
          </a:p>
        </p:txBody>
      </p:sp>
    </p:spTree>
    <p:extLst>
      <p:ext uri="{BB962C8B-B14F-4D97-AF65-F5344CB8AC3E}">
        <p14:creationId xmlns:p14="http://schemas.microsoft.com/office/powerpoint/2010/main" val="200076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558"/>
            <a:ext cx="9144000" cy="5710161"/>
          </a:xfrm>
          <a:prstGeom prst="rect">
            <a:avLst/>
          </a:prstGeom>
        </p:spPr>
      </p:pic>
      <p:sp>
        <p:nvSpPr>
          <p:cNvPr id="9" name="TextBox 8"/>
          <p:cNvSpPr txBox="1"/>
          <p:nvPr/>
        </p:nvSpPr>
        <p:spPr>
          <a:xfrm>
            <a:off x="5013185" y="5918532"/>
            <a:ext cx="1620445" cy="430887"/>
          </a:xfrm>
          <a:prstGeom prst="rect">
            <a:avLst/>
          </a:prstGeom>
          <a:noFill/>
        </p:spPr>
        <p:txBody>
          <a:bodyPr wrap="none" rtlCol="0">
            <a:spAutoFit/>
          </a:bodyPr>
          <a:lstStyle/>
          <a:p>
            <a:pPr algn="ctr"/>
            <a:r>
              <a:rPr lang="en-US" sz="1200" b="1">
                <a:latin typeface="Arial Narrow" pitchFamily="34" charset="0"/>
              </a:rPr>
              <a:t>Prof. Dr. Sunyono, M.Si.</a:t>
            </a:r>
          </a:p>
          <a:p>
            <a:pPr algn="ctr"/>
            <a:r>
              <a:rPr lang="en-US" sz="1000" b="1">
                <a:latin typeface="Arial Narrow" pitchFamily="34" charset="0"/>
              </a:rPr>
              <a:t>Dekan</a:t>
            </a:r>
          </a:p>
        </p:txBody>
      </p:sp>
      <p:sp>
        <p:nvSpPr>
          <p:cNvPr id="10" name="TextBox 9"/>
          <p:cNvSpPr txBox="1"/>
          <p:nvPr/>
        </p:nvSpPr>
        <p:spPr>
          <a:xfrm>
            <a:off x="2824194" y="5917221"/>
            <a:ext cx="2082621" cy="415498"/>
          </a:xfrm>
          <a:prstGeom prst="rect">
            <a:avLst/>
          </a:prstGeom>
          <a:noFill/>
        </p:spPr>
        <p:txBody>
          <a:bodyPr wrap="none" rtlCol="0">
            <a:spAutoFit/>
          </a:bodyPr>
          <a:lstStyle/>
          <a:p>
            <a:pPr algn="ctr"/>
            <a:r>
              <a:rPr lang="en-US" sz="1200" b="1">
                <a:latin typeface="Arial Narrow" pitchFamily="34" charset="0"/>
              </a:rPr>
              <a:t>Dr. Riswandi, M.Pd.</a:t>
            </a:r>
          </a:p>
          <a:p>
            <a:pPr algn="ctr"/>
            <a:r>
              <a:rPr lang="en-US" sz="900" b="1">
                <a:latin typeface="Arial Narrow" pitchFamily="34" charset="0"/>
              </a:rPr>
              <a:t>Wakil Dekan Bid. Akademik &amp; Kerjasama</a:t>
            </a:r>
          </a:p>
        </p:txBody>
      </p:sp>
      <p:sp>
        <p:nvSpPr>
          <p:cNvPr id="11" name="TextBox 10"/>
          <p:cNvSpPr txBox="1"/>
          <p:nvPr/>
        </p:nvSpPr>
        <p:spPr>
          <a:xfrm>
            <a:off x="739969" y="5953833"/>
            <a:ext cx="2084225" cy="415498"/>
          </a:xfrm>
          <a:prstGeom prst="rect">
            <a:avLst/>
          </a:prstGeom>
          <a:noFill/>
        </p:spPr>
        <p:txBody>
          <a:bodyPr wrap="none" rtlCol="0">
            <a:spAutoFit/>
          </a:bodyPr>
          <a:lstStyle/>
          <a:p>
            <a:pPr algn="ctr"/>
            <a:r>
              <a:rPr lang="en-US" sz="1200" b="1">
                <a:latin typeface="Arial Narrow" pitchFamily="34" charset="0"/>
              </a:rPr>
              <a:t>Albet Maydiantoro, S.Pd., M.Pd.</a:t>
            </a:r>
          </a:p>
          <a:p>
            <a:pPr algn="ctr"/>
            <a:r>
              <a:rPr lang="en-US" sz="900" b="1">
                <a:latin typeface="Arial Narrow" pitchFamily="34" charset="0"/>
              </a:rPr>
              <a:t>Wakil Dekan Bid. Umum &amp; Keuangan</a:t>
            </a:r>
          </a:p>
        </p:txBody>
      </p:sp>
      <p:sp>
        <p:nvSpPr>
          <p:cNvPr id="12" name="TextBox 11"/>
          <p:cNvSpPr txBox="1"/>
          <p:nvPr/>
        </p:nvSpPr>
        <p:spPr>
          <a:xfrm>
            <a:off x="6513660" y="5918531"/>
            <a:ext cx="2422458" cy="430887"/>
          </a:xfrm>
          <a:prstGeom prst="rect">
            <a:avLst/>
          </a:prstGeom>
          <a:noFill/>
        </p:spPr>
        <p:txBody>
          <a:bodyPr wrap="none" rtlCol="0">
            <a:spAutoFit/>
          </a:bodyPr>
          <a:lstStyle/>
          <a:p>
            <a:pPr algn="ctr"/>
            <a:r>
              <a:rPr lang="en-US" sz="1200" b="1">
                <a:latin typeface="Arial Narrow" pitchFamily="34" charset="0"/>
              </a:rPr>
              <a:t>Hermi Yanzi, S.Pd., M.Pd..</a:t>
            </a:r>
          </a:p>
          <a:p>
            <a:pPr algn="ctr"/>
            <a:r>
              <a:rPr lang="en-US" sz="1000" b="1">
                <a:latin typeface="Arial Narrow" pitchFamily="34" charset="0"/>
              </a:rPr>
              <a:t>Wakil Dekan Bid. Kemahasiswaan &amp; Alumni</a:t>
            </a:r>
          </a:p>
        </p:txBody>
      </p:sp>
      <p:sp>
        <p:nvSpPr>
          <p:cNvPr id="13"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PIMPINAN FAKULTAS</a:t>
            </a:r>
          </a:p>
        </p:txBody>
      </p:sp>
    </p:spTree>
    <p:extLst>
      <p:ext uri="{BB962C8B-B14F-4D97-AF65-F5344CB8AC3E}">
        <p14:creationId xmlns:p14="http://schemas.microsoft.com/office/powerpoint/2010/main" val="79373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18209" y="99944"/>
            <a:ext cx="4028038" cy="730743"/>
          </a:xfrm>
        </p:spPr>
        <p:txBody>
          <a:bodyPr>
            <a:noAutofit/>
          </a:bodyPr>
          <a:lstStyle/>
          <a:p>
            <a:pPr algn="r"/>
            <a:r>
              <a:rPr lang="en-US" sz="2500">
                <a:latin typeface="Bernard MT Condensed" pitchFamily="18" charset="0"/>
              </a:rPr>
              <a:t>JURUSAN DAN </a:t>
            </a:r>
            <a:br>
              <a:rPr lang="en-US" sz="2500">
                <a:latin typeface="Bernard MT Condensed" pitchFamily="18" charset="0"/>
              </a:rPr>
            </a:br>
            <a:r>
              <a:rPr lang="en-US" sz="2500">
                <a:latin typeface="Bernard MT Condensed" pitchFamily="18" charset="0"/>
              </a:rPr>
              <a:t>PROGRAM STUDI</a:t>
            </a:r>
          </a:p>
        </p:txBody>
      </p:sp>
      <p:sp>
        <p:nvSpPr>
          <p:cNvPr id="2" name="Rectangle 1"/>
          <p:cNvSpPr/>
          <p:nvPr/>
        </p:nvSpPr>
        <p:spPr>
          <a:xfrm>
            <a:off x="354168" y="1309028"/>
            <a:ext cx="8474299" cy="923330"/>
          </a:xfrm>
          <a:prstGeom prst="rect">
            <a:avLst/>
          </a:prstGeom>
        </p:spPr>
        <p:txBody>
          <a:bodyPr wrap="square">
            <a:spAutoFit/>
          </a:bodyPr>
          <a:lstStyle/>
          <a:p>
            <a:r>
              <a:rPr lang="en-US"/>
              <a:t>FKIP Unila terbagi menjadi 4 jurusan, yaitu Jurusan Ilmu Pendidikan (IP), Jurusan Pendidikan Matematika dan IPA (PMIPA), Jurusan Pendidikan IPS (PIPS), dan Jurusan Pendidikan Bahasa dan Seni (PBS).</a:t>
            </a:r>
          </a:p>
        </p:txBody>
      </p:sp>
      <p:sp>
        <p:nvSpPr>
          <p:cNvPr id="5" name="Rectangle 4"/>
          <p:cNvSpPr/>
          <p:nvPr/>
        </p:nvSpPr>
        <p:spPr>
          <a:xfrm>
            <a:off x="354168" y="2324306"/>
            <a:ext cx="8474299" cy="923330"/>
          </a:xfrm>
          <a:prstGeom prst="rect">
            <a:avLst/>
          </a:prstGeom>
        </p:spPr>
        <p:txBody>
          <a:bodyPr wrap="square">
            <a:spAutoFit/>
          </a:bodyPr>
          <a:lstStyle/>
          <a:p>
            <a:r>
              <a:rPr lang="en-US"/>
              <a:t>Total Program Studi (PS) yang ada di FKIP Unila saat ini adalah </a:t>
            </a:r>
            <a:r>
              <a:rPr lang="en-US" b="1"/>
              <a:t>31 PS</a:t>
            </a:r>
            <a:r>
              <a:rPr lang="en-US"/>
              <a:t>, dengan rincian </a:t>
            </a:r>
            <a:r>
              <a:rPr lang="en-US" b="1"/>
              <a:t>1</a:t>
            </a:r>
            <a:r>
              <a:rPr lang="en-US"/>
              <a:t> PS Doktoral (S-3), </a:t>
            </a:r>
            <a:r>
              <a:rPr lang="en-US" b="1"/>
              <a:t>10</a:t>
            </a:r>
            <a:r>
              <a:rPr lang="en-US"/>
              <a:t> PS Magister (S-2), </a:t>
            </a:r>
            <a:r>
              <a:rPr lang="en-US" b="1"/>
              <a:t>19</a:t>
            </a:r>
            <a:r>
              <a:rPr lang="en-US"/>
              <a:t> PS Sarjana (S-1), dan </a:t>
            </a:r>
            <a:r>
              <a:rPr lang="en-US" b="1"/>
              <a:t>1</a:t>
            </a:r>
            <a:r>
              <a:rPr lang="en-US"/>
              <a:t> PS Pendidikan Profesi Guru (PPG)</a:t>
            </a:r>
          </a:p>
        </p:txBody>
      </p:sp>
      <p:graphicFrame>
        <p:nvGraphicFramePr>
          <p:cNvPr id="6" name="Chart 5"/>
          <p:cNvGraphicFramePr>
            <a:graphicFrameLocks/>
          </p:cNvGraphicFramePr>
          <p:nvPr>
            <p:extLst>
              <p:ext uri="{D42A27DB-BD31-4B8C-83A1-F6EECF244321}">
                <p14:modId xmlns:p14="http://schemas.microsoft.com/office/powerpoint/2010/main" val="2717041746"/>
              </p:ext>
            </p:extLst>
          </p:nvPr>
        </p:nvGraphicFramePr>
        <p:xfrm>
          <a:off x="450759" y="331309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99529415"/>
              </p:ext>
            </p:extLst>
          </p:nvPr>
        </p:nvGraphicFramePr>
        <p:xfrm>
          <a:off x="5310389" y="3315953"/>
          <a:ext cx="2565042" cy="1854200"/>
        </p:xfrm>
        <a:graphic>
          <a:graphicData uri="http://schemas.openxmlformats.org/drawingml/2006/table">
            <a:tbl>
              <a:tblPr firstRow="1" bandRow="1">
                <a:tableStyleId>{5C22544A-7EE6-4342-B048-85BDC9FD1C3A}</a:tableStyleId>
              </a:tblPr>
              <a:tblGrid>
                <a:gridCol w="508318">
                  <a:extLst>
                    <a:ext uri="{9D8B030D-6E8A-4147-A177-3AD203B41FA5}">
                      <a16:colId xmlns:a16="http://schemas.microsoft.com/office/drawing/2014/main" val="20000"/>
                    </a:ext>
                  </a:extLst>
                </a:gridCol>
                <a:gridCol w="799021">
                  <a:extLst>
                    <a:ext uri="{9D8B030D-6E8A-4147-A177-3AD203B41FA5}">
                      <a16:colId xmlns:a16="http://schemas.microsoft.com/office/drawing/2014/main" val="20001"/>
                    </a:ext>
                  </a:extLst>
                </a:gridCol>
                <a:gridCol w="1257703">
                  <a:extLst>
                    <a:ext uri="{9D8B030D-6E8A-4147-A177-3AD203B41FA5}">
                      <a16:colId xmlns:a16="http://schemas.microsoft.com/office/drawing/2014/main" val="20002"/>
                    </a:ext>
                  </a:extLst>
                </a:gridCol>
              </a:tblGrid>
              <a:tr h="370840">
                <a:tc>
                  <a:txBody>
                    <a:bodyPr/>
                    <a:lstStyle/>
                    <a:p>
                      <a:pPr algn="ctr"/>
                      <a:r>
                        <a:rPr lang="en-US" sz="1400"/>
                        <a:t>No</a:t>
                      </a:r>
                    </a:p>
                  </a:txBody>
                  <a:tcPr/>
                </a:tc>
                <a:tc>
                  <a:txBody>
                    <a:bodyPr/>
                    <a:lstStyle/>
                    <a:p>
                      <a:pPr algn="ctr"/>
                      <a:r>
                        <a:rPr lang="en-US" sz="1400"/>
                        <a:t>Strata</a:t>
                      </a:r>
                    </a:p>
                  </a:txBody>
                  <a:tcPr/>
                </a:tc>
                <a:tc>
                  <a:txBody>
                    <a:bodyPr/>
                    <a:lstStyle/>
                    <a:p>
                      <a:pPr algn="ctr"/>
                      <a:r>
                        <a:rPr lang="en-US" sz="1400"/>
                        <a:t>Jumlah</a:t>
                      </a:r>
                    </a:p>
                  </a:txBody>
                  <a:tcPr/>
                </a:tc>
                <a:extLst>
                  <a:ext uri="{0D108BD9-81ED-4DB2-BD59-A6C34878D82A}">
                    <a16:rowId xmlns:a16="http://schemas.microsoft.com/office/drawing/2014/main" val="10000"/>
                  </a:ext>
                </a:extLst>
              </a:tr>
              <a:tr h="370840">
                <a:tc>
                  <a:txBody>
                    <a:bodyPr/>
                    <a:lstStyle/>
                    <a:p>
                      <a:pPr algn="ctr"/>
                      <a:r>
                        <a:rPr lang="en-US" sz="1400"/>
                        <a:t>1</a:t>
                      </a:r>
                    </a:p>
                  </a:txBody>
                  <a:tcPr/>
                </a:tc>
                <a:tc>
                  <a:txBody>
                    <a:bodyPr/>
                    <a:lstStyle/>
                    <a:p>
                      <a:pPr algn="ctr"/>
                      <a:r>
                        <a:rPr lang="en-US" sz="1400"/>
                        <a:t>S1</a:t>
                      </a:r>
                    </a:p>
                  </a:txBody>
                  <a:tcPr/>
                </a:tc>
                <a:tc>
                  <a:txBody>
                    <a:bodyPr/>
                    <a:lstStyle/>
                    <a:p>
                      <a:pPr algn="ctr"/>
                      <a:r>
                        <a:rPr lang="en-US" sz="1400"/>
                        <a:t>19</a:t>
                      </a:r>
                    </a:p>
                  </a:txBody>
                  <a:tcPr/>
                </a:tc>
                <a:extLst>
                  <a:ext uri="{0D108BD9-81ED-4DB2-BD59-A6C34878D82A}">
                    <a16:rowId xmlns:a16="http://schemas.microsoft.com/office/drawing/2014/main" val="10001"/>
                  </a:ext>
                </a:extLst>
              </a:tr>
              <a:tr h="370840">
                <a:tc>
                  <a:txBody>
                    <a:bodyPr/>
                    <a:lstStyle/>
                    <a:p>
                      <a:pPr algn="ctr"/>
                      <a:r>
                        <a:rPr lang="en-US" sz="1400"/>
                        <a:t>2</a:t>
                      </a:r>
                    </a:p>
                  </a:txBody>
                  <a:tcPr/>
                </a:tc>
                <a:tc>
                  <a:txBody>
                    <a:bodyPr/>
                    <a:lstStyle/>
                    <a:p>
                      <a:pPr algn="ctr"/>
                      <a:r>
                        <a:rPr lang="en-US" sz="1400"/>
                        <a:t>S2</a:t>
                      </a:r>
                    </a:p>
                  </a:txBody>
                  <a:tcPr/>
                </a:tc>
                <a:tc>
                  <a:txBody>
                    <a:bodyPr/>
                    <a:lstStyle/>
                    <a:p>
                      <a:pPr algn="ctr"/>
                      <a:r>
                        <a:rPr lang="en-US" sz="1400"/>
                        <a:t>10</a:t>
                      </a:r>
                    </a:p>
                  </a:txBody>
                  <a:tcPr/>
                </a:tc>
                <a:extLst>
                  <a:ext uri="{0D108BD9-81ED-4DB2-BD59-A6C34878D82A}">
                    <a16:rowId xmlns:a16="http://schemas.microsoft.com/office/drawing/2014/main" val="10002"/>
                  </a:ext>
                </a:extLst>
              </a:tr>
              <a:tr h="370840">
                <a:tc>
                  <a:txBody>
                    <a:bodyPr/>
                    <a:lstStyle/>
                    <a:p>
                      <a:pPr algn="ctr"/>
                      <a:r>
                        <a:rPr lang="en-US" sz="1400"/>
                        <a:t>3</a:t>
                      </a:r>
                    </a:p>
                  </a:txBody>
                  <a:tcPr/>
                </a:tc>
                <a:tc>
                  <a:txBody>
                    <a:bodyPr/>
                    <a:lstStyle/>
                    <a:p>
                      <a:pPr algn="ctr"/>
                      <a:r>
                        <a:rPr lang="en-US" sz="1400"/>
                        <a:t>S3</a:t>
                      </a:r>
                    </a:p>
                  </a:txBody>
                  <a:tcPr/>
                </a:tc>
                <a:tc>
                  <a:txBody>
                    <a:bodyPr/>
                    <a:lstStyle/>
                    <a:p>
                      <a:pPr algn="ctr"/>
                      <a:r>
                        <a:rPr lang="en-US" sz="1400"/>
                        <a:t>1</a:t>
                      </a:r>
                    </a:p>
                  </a:txBody>
                  <a:tcPr/>
                </a:tc>
                <a:extLst>
                  <a:ext uri="{0D108BD9-81ED-4DB2-BD59-A6C34878D82A}">
                    <a16:rowId xmlns:a16="http://schemas.microsoft.com/office/drawing/2014/main" val="10003"/>
                  </a:ext>
                </a:extLst>
              </a:tr>
              <a:tr h="370840">
                <a:tc>
                  <a:txBody>
                    <a:bodyPr/>
                    <a:lstStyle/>
                    <a:p>
                      <a:pPr algn="ctr"/>
                      <a:r>
                        <a:rPr lang="en-US" sz="1400"/>
                        <a:t>4</a:t>
                      </a:r>
                    </a:p>
                  </a:txBody>
                  <a:tcPr/>
                </a:tc>
                <a:tc>
                  <a:txBody>
                    <a:bodyPr/>
                    <a:lstStyle/>
                    <a:p>
                      <a:pPr algn="ctr"/>
                      <a:r>
                        <a:rPr lang="en-US" sz="1400"/>
                        <a:t>PPG</a:t>
                      </a:r>
                    </a:p>
                  </a:txBody>
                  <a:tcPr/>
                </a:tc>
                <a:tc>
                  <a:txBody>
                    <a:bodyPr/>
                    <a:lstStyle/>
                    <a:p>
                      <a:pPr algn="ctr"/>
                      <a:r>
                        <a:rPr lang="en-US" sz="1400"/>
                        <a:t>1</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5970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917" y="1663523"/>
            <a:ext cx="2984679" cy="1754326"/>
          </a:xfrm>
          <a:prstGeom prst="rect">
            <a:avLst/>
          </a:prstGeom>
          <a:ln>
            <a:solidFill>
              <a:schemeClr val="tx1"/>
            </a:solidFill>
          </a:ln>
        </p:spPr>
        <p:txBody>
          <a:bodyPr wrap="square">
            <a:spAutoFit/>
          </a:bodyPr>
          <a:lstStyle/>
          <a:p>
            <a:pPr marL="112713" indent="-112713">
              <a:buFont typeface="Arial" pitchFamily="34" charset="0"/>
              <a:buChar char="•"/>
            </a:pPr>
            <a:endParaRPr lang="en-US" sz="1200"/>
          </a:p>
          <a:p>
            <a:pPr marL="112713" indent="-112713">
              <a:buFont typeface="Arial" pitchFamily="34" charset="0"/>
              <a:buChar char="•"/>
            </a:pPr>
            <a:endParaRPr lang="en-US" sz="1200"/>
          </a:p>
          <a:p>
            <a:pPr marL="228600" indent="-228600">
              <a:buFont typeface="+mj-lt"/>
              <a:buAutoNum type="arabicPeriod"/>
            </a:pPr>
            <a:r>
              <a:rPr lang="en-US" sz="1200"/>
              <a:t>Prodi S2 Keguruan Guru SD</a:t>
            </a:r>
          </a:p>
          <a:p>
            <a:pPr marL="228600" indent="-228600">
              <a:buFont typeface="+mj-lt"/>
              <a:buAutoNum type="arabicPeriod"/>
            </a:pPr>
            <a:r>
              <a:rPr lang="en-US" sz="1200"/>
              <a:t>Prodi S2 Administrasi Pendidikan</a:t>
            </a:r>
          </a:p>
          <a:p>
            <a:pPr marL="228600" indent="-228600">
              <a:buFont typeface="+mj-lt"/>
              <a:buAutoNum type="arabicPeriod"/>
            </a:pPr>
            <a:r>
              <a:rPr lang="en-US" sz="1200"/>
              <a:t>Prodi S2 Teknologi Pendidikan</a:t>
            </a:r>
          </a:p>
          <a:p>
            <a:pPr marL="228600" indent="-228600">
              <a:buFont typeface="+mj-lt"/>
              <a:buAutoNum type="arabicPeriod"/>
            </a:pPr>
            <a:r>
              <a:rPr lang="en-US" sz="1200"/>
              <a:t>Prodi S1 PGSD</a:t>
            </a:r>
          </a:p>
          <a:p>
            <a:pPr marL="228600" indent="-228600">
              <a:buFont typeface="+mj-lt"/>
              <a:buAutoNum type="arabicPeriod"/>
            </a:pPr>
            <a:r>
              <a:rPr lang="en-US" sz="1200"/>
              <a:t>Prodi S1 Pendidikan Jasmani</a:t>
            </a:r>
          </a:p>
          <a:p>
            <a:pPr marL="228600" indent="-228600">
              <a:buFont typeface="+mj-lt"/>
              <a:buAutoNum type="arabicPeriod"/>
            </a:pPr>
            <a:r>
              <a:rPr lang="en-US" sz="1200"/>
              <a:t>Prodi S1 Bimbingan Konseling</a:t>
            </a:r>
          </a:p>
          <a:p>
            <a:pPr marL="228600" indent="-228600">
              <a:buFont typeface="+mj-lt"/>
              <a:buAutoNum type="arabicPeriod"/>
            </a:pPr>
            <a:r>
              <a:rPr lang="en-US" sz="1200"/>
              <a:t>Prodi S1 Pendidikan Guru PAUD </a:t>
            </a:r>
          </a:p>
        </p:txBody>
      </p:sp>
      <p:sp>
        <p:nvSpPr>
          <p:cNvPr id="5" name="Rounded Rectangle 4"/>
          <p:cNvSpPr/>
          <p:nvPr/>
        </p:nvSpPr>
        <p:spPr>
          <a:xfrm>
            <a:off x="356854" y="1446941"/>
            <a:ext cx="1866364" cy="381000"/>
          </a:xfrm>
          <a:prstGeom prst="roundRect">
            <a:avLst/>
          </a:prstGeom>
          <a:solidFill>
            <a:srgbClr val="FFFF9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JURUSAN IP</a:t>
            </a:r>
          </a:p>
        </p:txBody>
      </p:sp>
      <p:sp>
        <p:nvSpPr>
          <p:cNvPr id="6" name="Title 1"/>
          <p:cNvSpPr>
            <a:spLocks noGrp="1"/>
          </p:cNvSpPr>
          <p:nvPr>
            <p:ph type="title"/>
          </p:nvPr>
        </p:nvSpPr>
        <p:spPr>
          <a:xfrm>
            <a:off x="4018209" y="99944"/>
            <a:ext cx="4028038" cy="730743"/>
          </a:xfrm>
        </p:spPr>
        <p:txBody>
          <a:bodyPr>
            <a:noAutofit/>
          </a:bodyPr>
          <a:lstStyle/>
          <a:p>
            <a:pPr algn="r"/>
            <a:r>
              <a:rPr lang="en-US" sz="2500">
                <a:latin typeface="Bernard MT Condensed" pitchFamily="18" charset="0"/>
              </a:rPr>
              <a:t>JURUSAN DAN </a:t>
            </a:r>
            <a:br>
              <a:rPr lang="en-US" sz="2500">
                <a:latin typeface="Bernard MT Condensed" pitchFamily="18" charset="0"/>
              </a:rPr>
            </a:br>
            <a:r>
              <a:rPr lang="en-US" sz="2500">
                <a:latin typeface="Bernard MT Condensed" pitchFamily="18" charset="0"/>
              </a:rPr>
              <a:t>PROGRAM STUDI</a:t>
            </a:r>
          </a:p>
        </p:txBody>
      </p:sp>
      <p:sp>
        <p:nvSpPr>
          <p:cNvPr id="7" name="Rectangle 6"/>
          <p:cNvSpPr/>
          <p:nvPr/>
        </p:nvSpPr>
        <p:spPr>
          <a:xfrm>
            <a:off x="247917" y="3928060"/>
            <a:ext cx="2984679" cy="1938992"/>
          </a:xfrm>
          <a:prstGeom prst="rect">
            <a:avLst/>
          </a:prstGeom>
          <a:ln>
            <a:solidFill>
              <a:schemeClr val="tx1"/>
            </a:solidFill>
          </a:ln>
        </p:spPr>
        <p:txBody>
          <a:bodyPr wrap="square">
            <a:spAutoFit/>
          </a:bodyPr>
          <a:lstStyle/>
          <a:p>
            <a:pPr marL="112713" indent="-112713">
              <a:buFont typeface="Arial" pitchFamily="34" charset="0"/>
              <a:buChar char="•"/>
            </a:pPr>
            <a:endParaRPr lang="en-US" sz="1200"/>
          </a:p>
          <a:p>
            <a:endParaRPr lang="en-US" sz="1200"/>
          </a:p>
          <a:p>
            <a:pPr marL="228600" indent="-228600">
              <a:buFont typeface="+mj-lt"/>
              <a:buAutoNum type="arabicPeriod"/>
            </a:pPr>
            <a:r>
              <a:rPr lang="en-US" sz="1200"/>
              <a:t>Prodi S2 Pendidikan Matematika</a:t>
            </a:r>
          </a:p>
          <a:p>
            <a:pPr marL="228600" indent="-228600">
              <a:buFont typeface="+mj-lt"/>
              <a:buAutoNum type="arabicPeriod"/>
            </a:pPr>
            <a:r>
              <a:rPr lang="en-US" sz="1200"/>
              <a:t>Prodi S2 Pendidikan Fisika</a:t>
            </a:r>
          </a:p>
          <a:p>
            <a:pPr marL="228600" indent="-228600">
              <a:buFont typeface="+mj-lt"/>
              <a:buAutoNum type="arabicPeriod"/>
            </a:pPr>
            <a:r>
              <a:rPr lang="en-US" sz="1200"/>
              <a:t>Prodi S2 Pendidikan IPA</a:t>
            </a:r>
          </a:p>
          <a:p>
            <a:pPr marL="228600" indent="-228600">
              <a:buFont typeface="+mj-lt"/>
              <a:buAutoNum type="arabicPeriod"/>
            </a:pPr>
            <a:r>
              <a:rPr lang="en-US" sz="1200"/>
              <a:t>Prodi S1 Pendidikan Matematika  </a:t>
            </a:r>
          </a:p>
          <a:p>
            <a:pPr marL="228600" indent="-228600">
              <a:buFont typeface="+mj-lt"/>
              <a:buAutoNum type="arabicPeriod"/>
            </a:pPr>
            <a:r>
              <a:rPr lang="en-US" sz="1200"/>
              <a:t>Prodi S1 Pendidikan Fisika </a:t>
            </a:r>
          </a:p>
          <a:p>
            <a:pPr marL="228600" indent="-228600">
              <a:buFont typeface="+mj-lt"/>
              <a:buAutoNum type="arabicPeriod"/>
            </a:pPr>
            <a:r>
              <a:rPr lang="en-US" sz="1200"/>
              <a:t>Prodi S1 Pendidikan Biologi</a:t>
            </a:r>
          </a:p>
          <a:p>
            <a:pPr marL="228600" indent="-228600">
              <a:buFont typeface="+mj-lt"/>
              <a:buAutoNum type="arabicPeriod"/>
            </a:pPr>
            <a:r>
              <a:rPr lang="en-US" sz="1200"/>
              <a:t>Prodi S1 Pendidikan Kimia </a:t>
            </a:r>
          </a:p>
          <a:p>
            <a:pPr marL="228600" indent="-228600">
              <a:buFont typeface="+mj-lt"/>
              <a:buAutoNum type="arabicPeriod"/>
            </a:pPr>
            <a:r>
              <a:rPr lang="en-US" sz="1200"/>
              <a:t>Prodi S1 Pendidikan Teknologi Informasi</a:t>
            </a:r>
          </a:p>
        </p:txBody>
      </p:sp>
      <p:sp>
        <p:nvSpPr>
          <p:cNvPr id="8" name="Rounded Rectangle 7"/>
          <p:cNvSpPr/>
          <p:nvPr/>
        </p:nvSpPr>
        <p:spPr>
          <a:xfrm>
            <a:off x="356853" y="3737560"/>
            <a:ext cx="1866364" cy="381000"/>
          </a:xfrm>
          <a:prstGeom prst="roundRect">
            <a:avLst/>
          </a:prstGeom>
          <a:solidFill>
            <a:srgbClr val="FFFF9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JURUSAN PMIPA</a:t>
            </a:r>
          </a:p>
        </p:txBody>
      </p:sp>
      <p:sp>
        <p:nvSpPr>
          <p:cNvPr id="9" name="Rectangle 8"/>
          <p:cNvSpPr/>
          <p:nvPr/>
        </p:nvSpPr>
        <p:spPr>
          <a:xfrm>
            <a:off x="3439741" y="1663523"/>
            <a:ext cx="2928866" cy="1569660"/>
          </a:xfrm>
          <a:prstGeom prst="rect">
            <a:avLst/>
          </a:prstGeom>
          <a:ln>
            <a:solidFill>
              <a:schemeClr val="tx1"/>
            </a:solidFill>
          </a:ln>
        </p:spPr>
        <p:txBody>
          <a:bodyPr wrap="square">
            <a:spAutoFit/>
          </a:bodyPr>
          <a:lstStyle/>
          <a:p>
            <a:pPr marL="112713" indent="-112713">
              <a:buFont typeface="Arial" pitchFamily="34" charset="0"/>
              <a:buChar char="•"/>
            </a:pPr>
            <a:endParaRPr lang="en-US" sz="1200"/>
          </a:p>
          <a:p>
            <a:pPr marL="112713" indent="-112713">
              <a:buFont typeface="Arial" pitchFamily="34" charset="0"/>
              <a:buChar char="•"/>
            </a:pPr>
            <a:endParaRPr lang="en-US" sz="1200"/>
          </a:p>
          <a:p>
            <a:pPr marL="228600" indent="-228600">
              <a:buFont typeface="+mj-lt"/>
              <a:buAutoNum type="arabicPeriod"/>
            </a:pPr>
            <a:r>
              <a:rPr lang="en-US" sz="1200"/>
              <a:t>Prodi S2 Pendidikan IPS</a:t>
            </a:r>
          </a:p>
          <a:p>
            <a:pPr marL="228600" indent="-228600">
              <a:buFont typeface="+mj-lt"/>
              <a:buAutoNum type="arabicPeriod"/>
            </a:pPr>
            <a:r>
              <a:rPr lang="en-US" sz="1200"/>
              <a:t>Prodi S1 Pendidikan Ekonomi</a:t>
            </a:r>
          </a:p>
          <a:p>
            <a:pPr marL="228600" indent="-228600">
              <a:buFont typeface="+mj-lt"/>
              <a:buAutoNum type="arabicPeriod"/>
            </a:pPr>
            <a:r>
              <a:rPr lang="en-US" sz="1200"/>
              <a:t>Prodi S1 Pendidikan Geografi</a:t>
            </a:r>
          </a:p>
          <a:p>
            <a:pPr marL="228600" indent="-228600">
              <a:buFont typeface="+mj-lt"/>
              <a:buAutoNum type="arabicPeriod"/>
            </a:pPr>
            <a:r>
              <a:rPr lang="en-US" sz="1200"/>
              <a:t>Prodi S1 Pendidikan Sejarah</a:t>
            </a:r>
          </a:p>
          <a:p>
            <a:pPr marL="228600" indent="-228600">
              <a:buFont typeface="+mj-lt"/>
              <a:buAutoNum type="arabicPeriod"/>
            </a:pPr>
            <a:r>
              <a:rPr lang="en-US" sz="1200"/>
              <a:t>Prodi S1 Pendidikan Pancasila dan Kewarganegaraan</a:t>
            </a:r>
          </a:p>
        </p:txBody>
      </p:sp>
      <p:sp>
        <p:nvSpPr>
          <p:cNvPr id="10" name="Rounded Rectangle 9"/>
          <p:cNvSpPr/>
          <p:nvPr/>
        </p:nvSpPr>
        <p:spPr>
          <a:xfrm>
            <a:off x="3561015" y="1446941"/>
            <a:ext cx="1866364" cy="381000"/>
          </a:xfrm>
          <a:prstGeom prst="roundRect">
            <a:avLst/>
          </a:prstGeom>
          <a:solidFill>
            <a:srgbClr val="FFFF9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JURUSAN PIPS</a:t>
            </a:r>
          </a:p>
        </p:txBody>
      </p:sp>
      <p:sp>
        <p:nvSpPr>
          <p:cNvPr id="11" name="Rectangle 10"/>
          <p:cNvSpPr/>
          <p:nvPr/>
        </p:nvSpPr>
        <p:spPr>
          <a:xfrm>
            <a:off x="3439740" y="3928060"/>
            <a:ext cx="4603120" cy="2123658"/>
          </a:xfrm>
          <a:prstGeom prst="rect">
            <a:avLst/>
          </a:prstGeom>
          <a:ln>
            <a:solidFill>
              <a:schemeClr val="tx1"/>
            </a:solidFill>
          </a:ln>
        </p:spPr>
        <p:txBody>
          <a:bodyPr wrap="square">
            <a:spAutoFit/>
          </a:bodyPr>
          <a:lstStyle/>
          <a:p>
            <a:pPr marL="112713" indent="-112713">
              <a:buFont typeface="Arial" pitchFamily="34" charset="0"/>
              <a:buChar char="•"/>
            </a:pPr>
            <a:endParaRPr lang="en-US" sz="1200"/>
          </a:p>
          <a:p>
            <a:pPr marL="112713" indent="-112713">
              <a:buFont typeface="Arial" pitchFamily="34" charset="0"/>
              <a:buChar char="•"/>
            </a:pPr>
            <a:endParaRPr lang="en-US" sz="1200"/>
          </a:p>
          <a:p>
            <a:pPr marL="228600" indent="-228600">
              <a:buFont typeface="+mj-lt"/>
              <a:buAutoNum type="arabicPeriod"/>
            </a:pPr>
            <a:r>
              <a:rPr lang="en-US" sz="1200"/>
              <a:t>Prodi S2 Pendidikan Bahasa Dan Sastra Indonesia</a:t>
            </a:r>
          </a:p>
          <a:p>
            <a:pPr marL="228600" indent="-228600">
              <a:buFont typeface="+mj-lt"/>
              <a:buAutoNum type="arabicPeriod"/>
            </a:pPr>
            <a:r>
              <a:rPr lang="en-US" sz="1200"/>
              <a:t>Prodi S2 Pendidikan Bahasa Inggris</a:t>
            </a:r>
          </a:p>
          <a:p>
            <a:pPr marL="228600" indent="-228600">
              <a:buFont typeface="+mj-lt"/>
              <a:buAutoNum type="arabicPeriod"/>
            </a:pPr>
            <a:r>
              <a:rPr lang="en-US" sz="1200"/>
              <a:t>Prodi S2 Pendidikan Bahasa Dan Sastra Daerah </a:t>
            </a:r>
          </a:p>
          <a:p>
            <a:pPr marL="228600" indent="-228600">
              <a:buFont typeface="+mj-lt"/>
              <a:buAutoNum type="arabicPeriod"/>
            </a:pPr>
            <a:r>
              <a:rPr lang="en-US" sz="1200"/>
              <a:t>Prodi S1 Pendidikan Bahasa Dan Sastra Indonesia</a:t>
            </a:r>
          </a:p>
          <a:p>
            <a:pPr marL="228600" indent="-228600">
              <a:buFont typeface="+mj-lt"/>
              <a:buAutoNum type="arabicPeriod"/>
            </a:pPr>
            <a:r>
              <a:rPr lang="en-US" sz="1200"/>
              <a:t>Prodi S1 Pendidikan Bahasa Inggris</a:t>
            </a:r>
          </a:p>
          <a:p>
            <a:pPr marL="228600" indent="-228600">
              <a:buFont typeface="+mj-lt"/>
              <a:buAutoNum type="arabicPeriod"/>
            </a:pPr>
            <a:r>
              <a:rPr lang="en-US" sz="1200"/>
              <a:t>Prodi S1 Pendidikan Tari</a:t>
            </a:r>
          </a:p>
          <a:p>
            <a:pPr marL="228600" indent="-228600">
              <a:buFont typeface="+mj-lt"/>
              <a:buAutoNum type="arabicPeriod"/>
            </a:pPr>
            <a:r>
              <a:rPr lang="en-US" sz="1200"/>
              <a:t>Prodi S1 Pendidikan Bahasa Perancis</a:t>
            </a:r>
          </a:p>
          <a:p>
            <a:pPr marL="228600" indent="-228600">
              <a:buFont typeface="+mj-lt"/>
              <a:buAutoNum type="arabicPeriod"/>
            </a:pPr>
            <a:r>
              <a:rPr lang="en-US" sz="1200"/>
              <a:t>Prodi S1 Pendidikan Musik</a:t>
            </a:r>
          </a:p>
          <a:p>
            <a:pPr marL="228600" indent="-228600">
              <a:buFont typeface="+mj-lt"/>
              <a:buAutoNum type="arabicPeriod"/>
            </a:pPr>
            <a:r>
              <a:rPr lang="en-US" sz="1200"/>
              <a:t>Prodi S1 Pendiidkan Bahasa Lampung</a:t>
            </a:r>
            <a:endParaRPr lang="en-US" sz="1400"/>
          </a:p>
        </p:txBody>
      </p:sp>
      <p:sp>
        <p:nvSpPr>
          <p:cNvPr id="12" name="Rounded Rectangle 11"/>
          <p:cNvSpPr/>
          <p:nvPr/>
        </p:nvSpPr>
        <p:spPr>
          <a:xfrm>
            <a:off x="3561015" y="3737560"/>
            <a:ext cx="1866364" cy="381000"/>
          </a:xfrm>
          <a:prstGeom prst="roundRect">
            <a:avLst/>
          </a:prstGeom>
          <a:solidFill>
            <a:srgbClr val="FFFF9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JURUSAN PBS</a:t>
            </a:r>
          </a:p>
        </p:txBody>
      </p:sp>
      <p:sp>
        <p:nvSpPr>
          <p:cNvPr id="13" name="Rectangle 12"/>
          <p:cNvSpPr/>
          <p:nvPr/>
        </p:nvSpPr>
        <p:spPr>
          <a:xfrm>
            <a:off x="6573600" y="1677038"/>
            <a:ext cx="2383656" cy="830997"/>
          </a:xfrm>
          <a:prstGeom prst="rect">
            <a:avLst/>
          </a:prstGeom>
          <a:ln>
            <a:solidFill>
              <a:schemeClr val="tx1"/>
            </a:solidFill>
          </a:ln>
        </p:spPr>
        <p:txBody>
          <a:bodyPr wrap="square">
            <a:spAutoFit/>
          </a:bodyPr>
          <a:lstStyle/>
          <a:p>
            <a:pPr marL="112713" indent="-112713">
              <a:buFont typeface="Arial" pitchFamily="34" charset="0"/>
              <a:buChar char="•"/>
            </a:pPr>
            <a:endParaRPr lang="en-US" sz="1200"/>
          </a:p>
          <a:p>
            <a:pPr marL="112713" indent="-112713">
              <a:buFont typeface="Arial" pitchFamily="34" charset="0"/>
              <a:buChar char="•"/>
            </a:pPr>
            <a:endParaRPr lang="en-US" sz="1200"/>
          </a:p>
          <a:p>
            <a:pPr marL="228600" indent="-228600">
              <a:buFont typeface="+mj-lt"/>
              <a:buAutoNum type="arabicPeriod"/>
            </a:pPr>
            <a:r>
              <a:rPr lang="en-US" sz="1200"/>
              <a:t>Prodi S3 Pendidikan</a:t>
            </a:r>
          </a:p>
          <a:p>
            <a:pPr marL="228600" indent="-228600">
              <a:buFont typeface="+mj-lt"/>
              <a:buAutoNum type="arabicPeriod"/>
            </a:pPr>
            <a:r>
              <a:rPr lang="en-US" sz="1200"/>
              <a:t>Prodi Program Profesi Guru</a:t>
            </a:r>
          </a:p>
        </p:txBody>
      </p:sp>
      <p:sp>
        <p:nvSpPr>
          <p:cNvPr id="15" name="Rounded Rectangle 14"/>
          <p:cNvSpPr/>
          <p:nvPr/>
        </p:nvSpPr>
        <p:spPr>
          <a:xfrm>
            <a:off x="6697026" y="1473023"/>
            <a:ext cx="1866364" cy="381000"/>
          </a:xfrm>
          <a:prstGeom prst="roundRect">
            <a:avLst/>
          </a:prstGeom>
          <a:solidFill>
            <a:srgbClr val="FFFF99"/>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FAKULTAS</a:t>
            </a:r>
          </a:p>
        </p:txBody>
      </p:sp>
    </p:spTree>
    <p:extLst>
      <p:ext uri="{BB962C8B-B14F-4D97-AF65-F5344CB8AC3E}">
        <p14:creationId xmlns:p14="http://schemas.microsoft.com/office/powerpoint/2010/main" val="4205477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24000"/>
            <a:ext cx="8229600" cy="1328670"/>
          </a:xfrm>
        </p:spPr>
        <p:txBody>
          <a:bodyPr>
            <a:noAutofit/>
          </a:bodyPr>
          <a:lstStyle/>
          <a:p>
            <a:pPr marL="0" lvl="0" indent="0">
              <a:spcBef>
                <a:spcPts val="500"/>
              </a:spcBef>
              <a:buNone/>
            </a:pPr>
            <a:r>
              <a:rPr lang="en-US" sz="1800">
                <a:solidFill>
                  <a:schemeClr val="tx1"/>
                </a:solidFill>
              </a:rPr>
              <a:t>Saat ini, dari total 31 PS yang ada di FKIP Unila, ada </a:t>
            </a:r>
            <a:r>
              <a:rPr lang="en-US" sz="1800" b="1">
                <a:solidFill>
                  <a:schemeClr val="tx1"/>
                </a:solidFill>
              </a:rPr>
              <a:t>4 PS yang telah terakreditasi A</a:t>
            </a:r>
            <a:r>
              <a:rPr lang="en-US" sz="1800">
                <a:solidFill>
                  <a:schemeClr val="tx1"/>
                </a:solidFill>
              </a:rPr>
              <a:t>, yaitu: PS S1 Pendidikan Geografi, PS S1 PGSD, dan PS S1 Pendidikan Bahasa Indonesia, dan PS S1 Pendidikan Fisika.  Sedangkan 25 PS lain telah terkareditas B dan 2 PS belum terakreditasi karena baru berdiri pada tahun 2020 dan 2021, yaitu Prodi S3 Pendidikan dan Prodi S1 Bahasa Lampung. </a:t>
            </a:r>
          </a:p>
          <a:p>
            <a:pPr marL="457200" lvl="0" indent="-457200">
              <a:spcBef>
                <a:spcPts val="500"/>
              </a:spcBef>
              <a:buNone/>
            </a:pPr>
            <a:endParaRPr lang="en-US" sz="1800">
              <a:solidFill>
                <a:schemeClr val="tx1"/>
              </a:solidFill>
            </a:endParaRPr>
          </a:p>
          <a:p>
            <a:pPr marL="460375" indent="-460375">
              <a:spcBef>
                <a:spcPts val="500"/>
              </a:spcBef>
              <a:buFont typeface="+mj-lt"/>
              <a:buAutoNum type="arabicPeriod"/>
            </a:pPr>
            <a:endParaRPr lang="en-US" sz="1800">
              <a:solidFill>
                <a:schemeClr val="tx1"/>
              </a:solidFill>
            </a:endParaRPr>
          </a:p>
          <a:p>
            <a:pPr marL="460375" indent="-460375">
              <a:spcBef>
                <a:spcPts val="500"/>
              </a:spcBef>
              <a:buFont typeface="+mj-lt"/>
              <a:buAutoNum type="arabicPeriod"/>
            </a:pPr>
            <a:endParaRPr lang="en-US" sz="1800">
              <a:solidFill>
                <a:schemeClr val="tx1"/>
              </a:solidFill>
            </a:endParaRPr>
          </a:p>
          <a:p>
            <a:pPr marL="514350" lvl="0" indent="-514350">
              <a:spcBef>
                <a:spcPts val="500"/>
              </a:spcBef>
              <a:buFont typeface="+mj-lt"/>
              <a:buAutoNum type="arabicPeriod"/>
            </a:pPr>
            <a:endParaRPr lang="en-US" sz="1800" b="1"/>
          </a:p>
        </p:txBody>
      </p:sp>
      <p:sp>
        <p:nvSpPr>
          <p:cNvPr id="5" name="Title 1"/>
          <p:cNvSpPr>
            <a:spLocks noGrp="1"/>
          </p:cNvSpPr>
          <p:nvPr>
            <p:ph type="title"/>
          </p:nvPr>
        </p:nvSpPr>
        <p:spPr>
          <a:xfrm>
            <a:off x="4981075" y="99944"/>
            <a:ext cx="3065171" cy="511799"/>
          </a:xfrm>
        </p:spPr>
        <p:txBody>
          <a:bodyPr>
            <a:normAutofit/>
          </a:bodyPr>
          <a:lstStyle/>
          <a:p>
            <a:pPr algn="r"/>
            <a:r>
              <a:rPr lang="en-US" sz="3000">
                <a:latin typeface="Bernard MT Condensed" pitchFamily="18" charset="0"/>
              </a:rPr>
              <a:t>AKREDITASI PS</a:t>
            </a:r>
          </a:p>
        </p:txBody>
      </p:sp>
      <p:graphicFrame>
        <p:nvGraphicFramePr>
          <p:cNvPr id="7" name="Table 6"/>
          <p:cNvGraphicFramePr>
            <a:graphicFrameLocks noGrp="1"/>
          </p:cNvGraphicFramePr>
          <p:nvPr>
            <p:extLst>
              <p:ext uri="{D42A27DB-BD31-4B8C-83A1-F6EECF244321}">
                <p14:modId xmlns:p14="http://schemas.microsoft.com/office/powerpoint/2010/main" val="915905554"/>
              </p:ext>
            </p:extLst>
          </p:nvPr>
        </p:nvGraphicFramePr>
        <p:xfrm>
          <a:off x="5310389" y="3315953"/>
          <a:ext cx="3372761" cy="1630680"/>
        </p:xfrm>
        <a:graphic>
          <a:graphicData uri="http://schemas.openxmlformats.org/drawingml/2006/table">
            <a:tbl>
              <a:tblPr firstRow="1" bandRow="1">
                <a:tableStyleId>{5C22544A-7EE6-4342-B048-85BDC9FD1C3A}</a:tableStyleId>
              </a:tblPr>
              <a:tblGrid>
                <a:gridCol w="508318">
                  <a:extLst>
                    <a:ext uri="{9D8B030D-6E8A-4147-A177-3AD203B41FA5}">
                      <a16:colId xmlns:a16="http://schemas.microsoft.com/office/drawing/2014/main" val="20000"/>
                    </a:ext>
                  </a:extLst>
                </a:gridCol>
                <a:gridCol w="1606740">
                  <a:extLst>
                    <a:ext uri="{9D8B030D-6E8A-4147-A177-3AD203B41FA5}">
                      <a16:colId xmlns:a16="http://schemas.microsoft.com/office/drawing/2014/main" val="20001"/>
                    </a:ext>
                  </a:extLst>
                </a:gridCol>
                <a:gridCol w="1257703">
                  <a:extLst>
                    <a:ext uri="{9D8B030D-6E8A-4147-A177-3AD203B41FA5}">
                      <a16:colId xmlns:a16="http://schemas.microsoft.com/office/drawing/2014/main" val="20002"/>
                    </a:ext>
                  </a:extLst>
                </a:gridCol>
              </a:tblGrid>
              <a:tr h="370840">
                <a:tc>
                  <a:txBody>
                    <a:bodyPr/>
                    <a:lstStyle/>
                    <a:p>
                      <a:pPr algn="ctr"/>
                      <a:r>
                        <a:rPr lang="en-US" sz="1400"/>
                        <a:t>No</a:t>
                      </a:r>
                    </a:p>
                  </a:txBody>
                  <a:tcPr/>
                </a:tc>
                <a:tc>
                  <a:txBody>
                    <a:bodyPr/>
                    <a:lstStyle/>
                    <a:p>
                      <a:pPr algn="ctr"/>
                      <a:r>
                        <a:rPr lang="en-US" sz="1400"/>
                        <a:t>Akreditasi</a:t>
                      </a:r>
                    </a:p>
                  </a:txBody>
                  <a:tcPr/>
                </a:tc>
                <a:tc>
                  <a:txBody>
                    <a:bodyPr/>
                    <a:lstStyle/>
                    <a:p>
                      <a:pPr algn="ctr"/>
                      <a:r>
                        <a:rPr lang="en-US" sz="1400"/>
                        <a:t>Jumlah</a:t>
                      </a:r>
                    </a:p>
                  </a:txBody>
                  <a:tcPr/>
                </a:tc>
                <a:extLst>
                  <a:ext uri="{0D108BD9-81ED-4DB2-BD59-A6C34878D82A}">
                    <a16:rowId xmlns:a16="http://schemas.microsoft.com/office/drawing/2014/main" val="10000"/>
                  </a:ext>
                </a:extLst>
              </a:tr>
              <a:tr h="370840">
                <a:tc>
                  <a:txBody>
                    <a:bodyPr/>
                    <a:lstStyle/>
                    <a:p>
                      <a:pPr algn="ctr"/>
                      <a:r>
                        <a:rPr lang="en-US" sz="1400"/>
                        <a:t>1</a:t>
                      </a:r>
                    </a:p>
                  </a:txBody>
                  <a:tcPr/>
                </a:tc>
                <a:tc>
                  <a:txBody>
                    <a:bodyPr/>
                    <a:lstStyle/>
                    <a:p>
                      <a:pPr algn="ctr"/>
                      <a:r>
                        <a:rPr lang="en-US" sz="1400"/>
                        <a:t>A</a:t>
                      </a:r>
                    </a:p>
                  </a:txBody>
                  <a:tcPr/>
                </a:tc>
                <a:tc>
                  <a:txBody>
                    <a:bodyPr/>
                    <a:lstStyle/>
                    <a:p>
                      <a:pPr algn="ctr"/>
                      <a:r>
                        <a:rPr lang="en-US" sz="1400"/>
                        <a:t>4</a:t>
                      </a:r>
                    </a:p>
                  </a:txBody>
                  <a:tcPr/>
                </a:tc>
                <a:extLst>
                  <a:ext uri="{0D108BD9-81ED-4DB2-BD59-A6C34878D82A}">
                    <a16:rowId xmlns:a16="http://schemas.microsoft.com/office/drawing/2014/main" val="10001"/>
                  </a:ext>
                </a:extLst>
              </a:tr>
              <a:tr h="370840">
                <a:tc>
                  <a:txBody>
                    <a:bodyPr/>
                    <a:lstStyle/>
                    <a:p>
                      <a:pPr algn="ctr"/>
                      <a:r>
                        <a:rPr lang="en-US" sz="1400"/>
                        <a:t>2</a:t>
                      </a:r>
                    </a:p>
                  </a:txBody>
                  <a:tcPr/>
                </a:tc>
                <a:tc>
                  <a:txBody>
                    <a:bodyPr/>
                    <a:lstStyle/>
                    <a:p>
                      <a:pPr algn="ctr"/>
                      <a:r>
                        <a:rPr lang="en-US" sz="1400"/>
                        <a:t>B</a:t>
                      </a:r>
                    </a:p>
                  </a:txBody>
                  <a:tcPr/>
                </a:tc>
                <a:tc>
                  <a:txBody>
                    <a:bodyPr/>
                    <a:lstStyle/>
                    <a:p>
                      <a:pPr algn="ctr"/>
                      <a:r>
                        <a:rPr lang="en-US" sz="1400"/>
                        <a:t>25</a:t>
                      </a:r>
                    </a:p>
                  </a:txBody>
                  <a:tcPr/>
                </a:tc>
                <a:extLst>
                  <a:ext uri="{0D108BD9-81ED-4DB2-BD59-A6C34878D82A}">
                    <a16:rowId xmlns:a16="http://schemas.microsoft.com/office/drawing/2014/main" val="10002"/>
                  </a:ext>
                </a:extLst>
              </a:tr>
              <a:tr h="370840">
                <a:tc>
                  <a:txBody>
                    <a:bodyPr/>
                    <a:lstStyle/>
                    <a:p>
                      <a:pPr algn="ctr"/>
                      <a:r>
                        <a:rPr lang="en-US" sz="1400"/>
                        <a:t>3</a:t>
                      </a:r>
                    </a:p>
                  </a:txBody>
                  <a:tcPr/>
                </a:tc>
                <a:tc>
                  <a:txBody>
                    <a:bodyPr/>
                    <a:lstStyle/>
                    <a:p>
                      <a:pPr algn="ctr"/>
                      <a:r>
                        <a:rPr lang="en-US" sz="1400"/>
                        <a:t>Belum </a:t>
                      </a:r>
                    </a:p>
                    <a:p>
                      <a:pPr algn="ctr"/>
                      <a:r>
                        <a:rPr lang="en-US" sz="1400"/>
                        <a:t>Terakreditasi</a:t>
                      </a:r>
                    </a:p>
                  </a:txBody>
                  <a:tcPr/>
                </a:tc>
                <a:tc>
                  <a:txBody>
                    <a:bodyPr/>
                    <a:lstStyle/>
                    <a:p>
                      <a:pPr algn="ctr"/>
                      <a:r>
                        <a:rPr lang="en-US" sz="1400"/>
                        <a:t>2</a:t>
                      </a:r>
                    </a:p>
                  </a:txBody>
                  <a:tcPr/>
                </a:tc>
                <a:extLst>
                  <a:ext uri="{0D108BD9-81ED-4DB2-BD59-A6C34878D82A}">
                    <a16:rowId xmlns:a16="http://schemas.microsoft.com/office/drawing/2014/main" val="10003"/>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3315564357"/>
              </p:ext>
            </p:extLst>
          </p:nvPr>
        </p:nvGraphicFramePr>
        <p:xfrm>
          <a:off x="553792" y="2920284"/>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57245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1206</TotalTime>
  <Words>1907</Words>
  <Application>Microsoft Office PowerPoint</Application>
  <PresentationFormat>On-screen Show (4:3)</PresentationFormat>
  <Paragraphs>566</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Arial Narrow</vt:lpstr>
      <vt:lpstr>Bernard MT Condensed</vt:lpstr>
      <vt:lpstr>Brush Script MT</vt:lpstr>
      <vt:lpstr>Calibri</vt:lpstr>
      <vt:lpstr>Calibri Light</vt:lpstr>
      <vt:lpstr>Office Theme</vt:lpstr>
      <vt:lpstr>PROFIL FAKULTAS KEGURUAN DAN ILMU PENDIDIKAN (FKIP)  UNIVERSITAS LAMPUNG</vt:lpstr>
      <vt:lpstr>PowerPoint Presentation</vt:lpstr>
      <vt:lpstr>SEJARAH SINGKAT</vt:lpstr>
      <vt:lpstr>VISI FKIP UNILA</vt:lpstr>
      <vt:lpstr>MISI FKIP UNILA</vt:lpstr>
      <vt:lpstr>PIMPINAN FAKULTAS</vt:lpstr>
      <vt:lpstr>JURUSAN DAN  PROGRAM STUDI</vt:lpstr>
      <vt:lpstr>JURUSAN DAN  PROGRAM STUDI</vt:lpstr>
      <vt:lpstr>AKREDITASI PS</vt:lpstr>
      <vt:lpstr>UNIT KERJA DI FKIP</vt:lpstr>
      <vt:lpstr>JUMLAH DOSEN PNS</vt:lpstr>
      <vt:lpstr>JUMLAH DOSEN NON PNS</vt:lpstr>
      <vt:lpstr>JUMLAH TENDIK</vt:lpstr>
      <vt:lpstr>JUMLAH MAHASISWA</vt:lpstr>
      <vt:lpstr>PRESTASI MAHASISWA</vt:lpstr>
      <vt:lpstr>JURNAL DI FKIP UNILA</vt:lpstr>
      <vt:lpstr>PROGRAM UNGGULAN FKIP UNILA</vt:lpstr>
      <vt:lpstr>PROGRAM UNGGULAN FKIP UNILA</vt:lpstr>
      <vt:lpstr>PROGRAM UNGGULAN FKIP UNILA</vt:lpstr>
      <vt:lpstr>PROGRAM UNGGULAN FKIP UNILA</vt:lpstr>
      <vt:lpstr>KERJASAMA</vt:lpstr>
      <vt:lpstr>Terima Kasih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AdministratorPPIDS</dc:creator>
  <cp:lastModifiedBy>Riswandi Riswandi</cp:lastModifiedBy>
  <cp:revision>87</cp:revision>
  <dcterms:created xsi:type="dcterms:W3CDTF">2021-02-09T03:11:38Z</dcterms:created>
  <dcterms:modified xsi:type="dcterms:W3CDTF">2023-02-14T06:56:46Z</dcterms:modified>
</cp:coreProperties>
</file>