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1" autoAdjust="0"/>
    <p:restoredTop sz="94660"/>
  </p:normalViewPr>
  <p:slideViewPr>
    <p:cSldViewPr snapToGrid="0">
      <p:cViewPr>
        <p:scale>
          <a:sx n="70" d="100"/>
          <a:sy n="70" d="100"/>
        </p:scale>
        <p:origin x="1017"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Program Studi di FKIP Unila</a:t>
            </a:r>
          </a:p>
          <a:p>
            <a:pPr>
              <a:defRPr/>
            </a:pPr>
            <a:endParaRPr lang="en-US"/>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Jumlah</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dLbl>
              <c:idx val="0"/>
              <c:layout>
                <c:manualLayout>
                  <c:x val="-7.5518810148731463E-2"/>
                  <c:y val="0.1400488480606590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1516032370953631"/>
                  <c:y val="9.052019539224263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6.9960848643919465E-2"/>
                  <c:y val="0.1956044036162145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4"/>
                <c:pt idx="0">
                  <c:v>S3</c:v>
                </c:pt>
                <c:pt idx="1">
                  <c:v>S2</c:v>
                </c:pt>
                <c:pt idx="2">
                  <c:v>S1</c:v>
                </c:pt>
                <c:pt idx="3">
                  <c:v>PPG</c:v>
                </c:pt>
              </c:strCache>
            </c:strRef>
          </c:cat>
          <c:val>
            <c:numRef>
              <c:f>Sheet1!$B$2:$B$5</c:f>
              <c:numCache>
                <c:formatCode>General</c:formatCode>
                <c:ptCount val="4"/>
                <c:pt idx="0">
                  <c:v>1</c:v>
                </c:pt>
                <c:pt idx="1">
                  <c:v>10</c:v>
                </c:pt>
                <c:pt idx="2">
                  <c:v>19</c:v>
                </c:pt>
                <c:pt idx="3">
                  <c:v>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8370406824146988"/>
          <c:y val="0.44317002041411491"/>
          <c:w val="0.11629593175853019"/>
          <c:h val="0.3125021872265966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mtClean="0"/>
              <a:t>Peringkat Akreditasi </a:t>
            </a:r>
            <a:r>
              <a:rPr lang="en-US"/>
              <a:t>PS di FKIP Unila</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Sheet1!$A$3:$A$5</c:f>
              <c:strCache>
                <c:ptCount val="3"/>
                <c:pt idx="0">
                  <c:v>Guru Besar</c:v>
                </c:pt>
                <c:pt idx="1">
                  <c:v>Lektor Kepala</c:v>
                </c:pt>
                <c:pt idx="2">
                  <c:v>Lektor</c:v>
                </c:pt>
              </c:strCache>
            </c:strRef>
          </c:cat>
          <c:val>
            <c:numRef>
              <c:f>Sheet1!$B$3:$B$5</c:f>
              <c:numCache>
                <c:formatCode>General</c:formatCode>
                <c:ptCount val="3"/>
                <c:pt idx="0">
                  <c:v>8</c:v>
                </c:pt>
                <c:pt idx="1">
                  <c:v>62</c:v>
                </c:pt>
                <c:pt idx="2">
                  <c:v>82</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918145231846019"/>
          <c:y val="0.41284631087780693"/>
          <c:w val="0.26096325459317588"/>
          <c:h val="0.2760433070866141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Sheet1!$A$3:$A$7</c:f>
              <c:strCache>
                <c:ptCount val="5"/>
                <c:pt idx="0">
                  <c:v>Guru Besar</c:v>
                </c:pt>
                <c:pt idx="1">
                  <c:v>Lektor Kepala</c:v>
                </c:pt>
                <c:pt idx="2">
                  <c:v>Lektor</c:v>
                </c:pt>
                <c:pt idx="3">
                  <c:v>Asisten Ahli</c:v>
                </c:pt>
                <c:pt idx="4">
                  <c:v>Tenaga Pengajar</c:v>
                </c:pt>
              </c:strCache>
            </c:strRef>
          </c:cat>
          <c:val>
            <c:numRef>
              <c:f>Sheet1!$B$3:$B$7</c:f>
              <c:numCache>
                <c:formatCode>General</c:formatCode>
                <c:ptCount val="5"/>
                <c:pt idx="0">
                  <c:v>8</c:v>
                </c:pt>
                <c:pt idx="1">
                  <c:v>62</c:v>
                </c:pt>
                <c:pt idx="2">
                  <c:v>82</c:v>
                </c:pt>
                <c:pt idx="3">
                  <c:v>22</c:v>
                </c:pt>
                <c:pt idx="4">
                  <c:v>97</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2465714041268792"/>
          <c:y val="0.27051748909770801"/>
          <c:w val="0.23932098912925906"/>
          <c:h val="0.4397360853036381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Sheet1!$A$25:$A$26</c:f>
              <c:strCache>
                <c:ptCount val="2"/>
                <c:pt idx="0">
                  <c:v>S3</c:v>
                </c:pt>
                <c:pt idx="1">
                  <c:v>S2</c:v>
                </c:pt>
              </c:strCache>
            </c:strRef>
          </c:cat>
          <c:val>
            <c:numRef>
              <c:f>Sheet1!$B$25:$B$26</c:f>
              <c:numCache>
                <c:formatCode>General</c:formatCode>
                <c:ptCount val="2"/>
                <c:pt idx="0">
                  <c:v>76</c:v>
                </c:pt>
                <c:pt idx="1">
                  <c:v>195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3234815314442803"/>
          <c:y val="0.36595965112723389"/>
          <c:w val="0.22551806559242113"/>
          <c:h val="0.4709508501986104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Jumlah Prestasi Mahasiswa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Sheet1!$B$43</c:f>
              <c:strCache>
                <c:ptCount val="1"/>
                <c:pt idx="0">
                  <c:v>Provinsi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Sheet1!$C$42:$E$42</c:f>
              <c:numCache>
                <c:formatCode>General</c:formatCode>
                <c:ptCount val="3"/>
                <c:pt idx="0">
                  <c:v>2019</c:v>
                </c:pt>
                <c:pt idx="1">
                  <c:v>2020</c:v>
                </c:pt>
                <c:pt idx="2">
                  <c:v>2021</c:v>
                </c:pt>
              </c:numCache>
            </c:numRef>
          </c:cat>
          <c:val>
            <c:numRef>
              <c:f>Sheet1!$C$43:$E$43</c:f>
              <c:numCache>
                <c:formatCode>General</c:formatCode>
                <c:ptCount val="3"/>
                <c:pt idx="0">
                  <c:v>16</c:v>
                </c:pt>
                <c:pt idx="1">
                  <c:v>22</c:v>
                </c:pt>
                <c:pt idx="2">
                  <c:v>3</c:v>
                </c:pt>
              </c:numCache>
            </c:numRef>
          </c:val>
          <c:smooth val="0"/>
        </c:ser>
        <c:ser>
          <c:idx val="1"/>
          <c:order val="1"/>
          <c:tx>
            <c:strRef>
              <c:f>Sheet1!$B$44</c:f>
              <c:strCache>
                <c:ptCount val="1"/>
                <c:pt idx="0">
                  <c:v>Nasional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Sheet1!$C$42:$E$42</c:f>
              <c:numCache>
                <c:formatCode>General</c:formatCode>
                <c:ptCount val="3"/>
                <c:pt idx="0">
                  <c:v>2019</c:v>
                </c:pt>
                <c:pt idx="1">
                  <c:v>2020</c:v>
                </c:pt>
                <c:pt idx="2">
                  <c:v>2021</c:v>
                </c:pt>
              </c:numCache>
            </c:numRef>
          </c:cat>
          <c:val>
            <c:numRef>
              <c:f>Sheet1!$C$44:$E$44</c:f>
              <c:numCache>
                <c:formatCode>General</c:formatCode>
                <c:ptCount val="3"/>
                <c:pt idx="0">
                  <c:v>49</c:v>
                </c:pt>
                <c:pt idx="1">
                  <c:v>17</c:v>
                </c:pt>
                <c:pt idx="2">
                  <c:v>81</c:v>
                </c:pt>
              </c:numCache>
            </c:numRef>
          </c:val>
          <c:smooth val="0"/>
        </c:ser>
        <c:ser>
          <c:idx val="2"/>
          <c:order val="2"/>
          <c:tx>
            <c:strRef>
              <c:f>Sheet1!$B$45</c:f>
              <c:strCache>
                <c:ptCount val="1"/>
                <c:pt idx="0">
                  <c:v>Internasional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Sheet1!$C$42:$E$42</c:f>
              <c:numCache>
                <c:formatCode>General</c:formatCode>
                <c:ptCount val="3"/>
                <c:pt idx="0">
                  <c:v>2019</c:v>
                </c:pt>
                <c:pt idx="1">
                  <c:v>2020</c:v>
                </c:pt>
                <c:pt idx="2">
                  <c:v>2021</c:v>
                </c:pt>
              </c:numCache>
            </c:numRef>
          </c:cat>
          <c:val>
            <c:numRef>
              <c:f>Sheet1!$C$45:$E$45</c:f>
              <c:numCache>
                <c:formatCode>General</c:formatCode>
                <c:ptCount val="3"/>
                <c:pt idx="0">
                  <c:v>11</c:v>
                </c:pt>
                <c:pt idx="1">
                  <c:v>2</c:v>
                </c:pt>
                <c:pt idx="2">
                  <c:v>2</c:v>
                </c:pt>
              </c:numCache>
            </c:numRef>
          </c:val>
          <c:smooth val="0"/>
        </c:ser>
        <c:dLbls>
          <c:showLegendKey val="0"/>
          <c:showVal val="0"/>
          <c:showCatName val="0"/>
          <c:showSerName val="0"/>
          <c:showPercent val="0"/>
          <c:showBubbleSize val="0"/>
        </c:dLbls>
        <c:marker val="1"/>
        <c:smooth val="0"/>
        <c:axId val="-1049838064"/>
        <c:axId val="-1049836432"/>
      </c:lineChart>
      <c:catAx>
        <c:axId val="-104983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9836432"/>
        <c:crosses val="autoZero"/>
        <c:auto val="1"/>
        <c:lblAlgn val="ctr"/>
        <c:lblOffset val="100"/>
        <c:noMultiLvlLbl val="0"/>
      </c:catAx>
      <c:valAx>
        <c:axId val="-104983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9838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9A24C8-CF28-4304-AB64-B1F7BA0302F1}"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9891-B964-4774-90AA-DC6C9C126A70}" type="slidenum">
              <a:rPr lang="en-US" smtClean="0"/>
              <a:t>‹#›</a:t>
            </a:fld>
            <a:endParaRPr lang="en-US"/>
          </a:p>
        </p:txBody>
      </p:sp>
    </p:spTree>
    <p:extLst>
      <p:ext uri="{BB962C8B-B14F-4D97-AF65-F5344CB8AC3E}">
        <p14:creationId xmlns:p14="http://schemas.microsoft.com/office/powerpoint/2010/main" val="165520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9A24C8-CF28-4304-AB64-B1F7BA0302F1}"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9891-B964-4774-90AA-DC6C9C126A70}" type="slidenum">
              <a:rPr lang="en-US" smtClean="0"/>
              <a:t>‹#›</a:t>
            </a:fld>
            <a:endParaRPr lang="en-US"/>
          </a:p>
        </p:txBody>
      </p:sp>
    </p:spTree>
    <p:extLst>
      <p:ext uri="{BB962C8B-B14F-4D97-AF65-F5344CB8AC3E}">
        <p14:creationId xmlns:p14="http://schemas.microsoft.com/office/powerpoint/2010/main" val="341624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9A24C8-CF28-4304-AB64-B1F7BA0302F1}"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9891-B964-4774-90AA-DC6C9C126A70}" type="slidenum">
              <a:rPr lang="en-US" smtClean="0"/>
              <a:t>‹#›</a:t>
            </a:fld>
            <a:endParaRPr lang="en-US"/>
          </a:p>
        </p:txBody>
      </p:sp>
    </p:spTree>
    <p:extLst>
      <p:ext uri="{BB962C8B-B14F-4D97-AF65-F5344CB8AC3E}">
        <p14:creationId xmlns:p14="http://schemas.microsoft.com/office/powerpoint/2010/main" val="292598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9A24C8-CF28-4304-AB64-B1F7BA0302F1}"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9891-B964-4774-90AA-DC6C9C126A70}" type="slidenum">
              <a:rPr lang="en-US" smtClean="0"/>
              <a:t>‹#›</a:t>
            </a:fld>
            <a:endParaRPr lang="en-US"/>
          </a:p>
        </p:txBody>
      </p:sp>
    </p:spTree>
    <p:extLst>
      <p:ext uri="{BB962C8B-B14F-4D97-AF65-F5344CB8AC3E}">
        <p14:creationId xmlns:p14="http://schemas.microsoft.com/office/powerpoint/2010/main" val="423609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A24C8-CF28-4304-AB64-B1F7BA0302F1}"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9891-B964-4774-90AA-DC6C9C126A70}" type="slidenum">
              <a:rPr lang="en-US" smtClean="0"/>
              <a:t>‹#›</a:t>
            </a:fld>
            <a:endParaRPr lang="en-US"/>
          </a:p>
        </p:txBody>
      </p:sp>
    </p:spTree>
    <p:extLst>
      <p:ext uri="{BB962C8B-B14F-4D97-AF65-F5344CB8AC3E}">
        <p14:creationId xmlns:p14="http://schemas.microsoft.com/office/powerpoint/2010/main" val="217971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9A24C8-CF28-4304-AB64-B1F7BA0302F1}"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B9891-B964-4774-90AA-DC6C9C126A70}" type="slidenum">
              <a:rPr lang="en-US" smtClean="0"/>
              <a:t>‹#›</a:t>
            </a:fld>
            <a:endParaRPr lang="en-US"/>
          </a:p>
        </p:txBody>
      </p:sp>
    </p:spTree>
    <p:extLst>
      <p:ext uri="{BB962C8B-B14F-4D97-AF65-F5344CB8AC3E}">
        <p14:creationId xmlns:p14="http://schemas.microsoft.com/office/powerpoint/2010/main" val="183628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9A24C8-CF28-4304-AB64-B1F7BA0302F1}" type="datetimeFigureOut">
              <a:rPr lang="en-US" smtClean="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B9891-B964-4774-90AA-DC6C9C126A70}" type="slidenum">
              <a:rPr lang="en-US" smtClean="0"/>
              <a:t>‹#›</a:t>
            </a:fld>
            <a:endParaRPr lang="en-US"/>
          </a:p>
        </p:txBody>
      </p:sp>
    </p:spTree>
    <p:extLst>
      <p:ext uri="{BB962C8B-B14F-4D97-AF65-F5344CB8AC3E}">
        <p14:creationId xmlns:p14="http://schemas.microsoft.com/office/powerpoint/2010/main" val="43146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9A24C8-CF28-4304-AB64-B1F7BA0302F1}" type="datetimeFigureOut">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B9891-B964-4774-90AA-DC6C9C126A70}" type="slidenum">
              <a:rPr lang="en-US" smtClean="0"/>
              <a:t>‹#›</a:t>
            </a:fld>
            <a:endParaRPr lang="en-US"/>
          </a:p>
        </p:txBody>
      </p:sp>
    </p:spTree>
    <p:extLst>
      <p:ext uri="{BB962C8B-B14F-4D97-AF65-F5344CB8AC3E}">
        <p14:creationId xmlns:p14="http://schemas.microsoft.com/office/powerpoint/2010/main" val="245691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A24C8-CF28-4304-AB64-B1F7BA0302F1}" type="datetimeFigureOut">
              <a:rPr lang="en-US" smtClean="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B9891-B964-4774-90AA-DC6C9C126A70}" type="slidenum">
              <a:rPr lang="en-US" smtClean="0"/>
              <a:t>‹#›</a:t>
            </a:fld>
            <a:endParaRPr lang="en-US"/>
          </a:p>
        </p:txBody>
      </p:sp>
    </p:spTree>
    <p:extLst>
      <p:ext uri="{BB962C8B-B14F-4D97-AF65-F5344CB8AC3E}">
        <p14:creationId xmlns:p14="http://schemas.microsoft.com/office/powerpoint/2010/main" val="52049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A24C8-CF28-4304-AB64-B1F7BA0302F1}"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B9891-B964-4774-90AA-DC6C9C126A70}" type="slidenum">
              <a:rPr lang="en-US" smtClean="0"/>
              <a:t>‹#›</a:t>
            </a:fld>
            <a:endParaRPr lang="en-US"/>
          </a:p>
        </p:txBody>
      </p:sp>
    </p:spTree>
    <p:extLst>
      <p:ext uri="{BB962C8B-B14F-4D97-AF65-F5344CB8AC3E}">
        <p14:creationId xmlns:p14="http://schemas.microsoft.com/office/powerpoint/2010/main" val="298596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A24C8-CF28-4304-AB64-B1F7BA0302F1}"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B9891-B964-4774-90AA-DC6C9C126A70}" type="slidenum">
              <a:rPr lang="en-US" smtClean="0"/>
              <a:t>‹#›</a:t>
            </a:fld>
            <a:endParaRPr lang="en-US"/>
          </a:p>
        </p:txBody>
      </p:sp>
    </p:spTree>
    <p:extLst>
      <p:ext uri="{BB962C8B-B14F-4D97-AF65-F5344CB8AC3E}">
        <p14:creationId xmlns:p14="http://schemas.microsoft.com/office/powerpoint/2010/main" val="1853207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A24C8-CF28-4304-AB64-B1F7BA0302F1}" type="datetimeFigureOut">
              <a:rPr lang="en-US" smtClean="0"/>
              <a:t>10/12/2021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B9891-B964-4774-90AA-DC6C9C126A70}" type="slidenum">
              <a:rPr lang="en-US" smtClean="0"/>
              <a:t>‹#›</a:t>
            </a:fld>
            <a:endParaRPr lang="en-US"/>
          </a:p>
        </p:txBody>
      </p:sp>
    </p:spTree>
    <p:extLst>
      <p:ext uri="{BB962C8B-B14F-4D97-AF65-F5344CB8AC3E}">
        <p14:creationId xmlns:p14="http://schemas.microsoft.com/office/powerpoint/2010/main" val="3544569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smtClean="0"/>
              <a:t>PROFIL</a:t>
            </a:r>
            <a:br>
              <a:rPr lang="en-US" smtClean="0"/>
            </a:br>
            <a:r>
              <a:rPr lang="en-US" smtClean="0"/>
              <a:t>FKIP UNILA</a:t>
            </a:r>
            <a:endParaRPr lang="en-US"/>
          </a:p>
        </p:txBody>
      </p:sp>
      <p:sp>
        <p:nvSpPr>
          <p:cNvPr id="3" name="Subtitle 2"/>
          <p:cNvSpPr>
            <a:spLocks noGrp="1"/>
          </p:cNvSpPr>
          <p:nvPr>
            <p:ph type="subTitle" idx="1"/>
          </p:nvPr>
        </p:nvSpPr>
        <p:spPr/>
        <p:txBody>
          <a:bodyPr/>
          <a:lstStyle/>
          <a:p>
            <a:r>
              <a:rPr lang="en-US" smtClean="0"/>
              <a:t>TAHUN 2021</a:t>
            </a:r>
            <a:endParaRPr lang="en-US"/>
          </a:p>
        </p:txBody>
      </p:sp>
    </p:spTree>
    <p:extLst>
      <p:ext uri="{BB962C8B-B14F-4D97-AF65-F5344CB8AC3E}">
        <p14:creationId xmlns:p14="http://schemas.microsoft.com/office/powerpoint/2010/main" val="3566565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24000"/>
            <a:ext cx="8229600" cy="3305577"/>
          </a:xfrm>
        </p:spPr>
        <p:txBody>
          <a:bodyPr>
            <a:noAutofit/>
          </a:bodyPr>
          <a:lstStyle/>
          <a:p>
            <a:pPr marL="0" lvl="0" indent="0">
              <a:spcBef>
                <a:spcPts val="500"/>
              </a:spcBef>
              <a:buNone/>
            </a:pPr>
            <a:r>
              <a:rPr lang="en-US" sz="2200" smtClean="0">
                <a:solidFill>
                  <a:schemeClr val="tx1"/>
                </a:solidFill>
              </a:rPr>
              <a:t>Untuk membantu kinerja pimpinan fakultas, FKIP memiliki 6 unit kerja pengembang di tingkat fakultas, yaitu:</a:t>
            </a:r>
          </a:p>
          <a:p>
            <a:pPr marL="0" lvl="0" indent="0">
              <a:spcBef>
                <a:spcPts val="500"/>
              </a:spcBef>
              <a:buNone/>
            </a:pPr>
            <a:endParaRPr lang="en-US" sz="2200"/>
          </a:p>
          <a:p>
            <a:pPr marL="457200" lvl="0" indent="-457200">
              <a:spcBef>
                <a:spcPts val="500"/>
              </a:spcBef>
              <a:buFont typeface="+mj-lt"/>
              <a:buAutoNum type="arabicParenR"/>
            </a:pPr>
            <a:r>
              <a:rPr lang="en-US" sz="2200" smtClean="0">
                <a:solidFill>
                  <a:schemeClr val="tx1"/>
                </a:solidFill>
              </a:rPr>
              <a:t>Unit Penjamin Mutu</a:t>
            </a:r>
          </a:p>
          <a:p>
            <a:pPr marL="457200" lvl="0" indent="-457200">
              <a:spcBef>
                <a:spcPts val="500"/>
              </a:spcBef>
              <a:buFont typeface="+mj-lt"/>
              <a:buAutoNum type="arabicParenR"/>
            </a:pPr>
            <a:r>
              <a:rPr lang="en-US" sz="2200" smtClean="0"/>
              <a:t>Unit Publikasi Ilmiah</a:t>
            </a:r>
          </a:p>
          <a:p>
            <a:pPr marL="457200" lvl="0" indent="-457200">
              <a:spcBef>
                <a:spcPts val="500"/>
              </a:spcBef>
              <a:buFont typeface="+mj-lt"/>
              <a:buAutoNum type="arabicParenR"/>
            </a:pPr>
            <a:r>
              <a:rPr lang="en-US" sz="2200" smtClean="0">
                <a:solidFill>
                  <a:schemeClr val="tx1"/>
                </a:solidFill>
              </a:rPr>
              <a:t>Unit Database</a:t>
            </a:r>
          </a:p>
          <a:p>
            <a:pPr marL="457200" lvl="0" indent="-457200">
              <a:spcBef>
                <a:spcPts val="500"/>
              </a:spcBef>
              <a:buFont typeface="+mj-lt"/>
              <a:buAutoNum type="arabicParenR"/>
            </a:pPr>
            <a:r>
              <a:rPr lang="en-US" sz="2200" smtClean="0"/>
              <a:t>Unit Praktek Lapangan Terpadu</a:t>
            </a:r>
          </a:p>
          <a:p>
            <a:pPr marL="457200" lvl="0" indent="-457200">
              <a:spcBef>
                <a:spcPts val="500"/>
              </a:spcBef>
              <a:buFont typeface="+mj-lt"/>
              <a:buAutoNum type="arabicParenR"/>
            </a:pPr>
            <a:r>
              <a:rPr lang="en-US" sz="2200" smtClean="0">
                <a:solidFill>
                  <a:schemeClr val="tx1"/>
                </a:solidFill>
              </a:rPr>
              <a:t>Unit Pelayanan Konseling Terpadu</a:t>
            </a:r>
          </a:p>
          <a:p>
            <a:pPr marL="457200" lvl="0" indent="-457200">
              <a:spcBef>
                <a:spcPts val="500"/>
              </a:spcBef>
              <a:buFont typeface="+mj-lt"/>
              <a:buAutoNum type="arabicParenR"/>
            </a:pPr>
            <a:r>
              <a:rPr lang="en-US" sz="2200" smtClean="0"/>
              <a:t>Unit Kerjasama</a:t>
            </a:r>
            <a:r>
              <a:rPr lang="en-US" sz="2200" smtClean="0">
                <a:solidFill>
                  <a:schemeClr val="tx1"/>
                </a:solidFill>
              </a:rPr>
              <a:t> </a:t>
            </a:r>
          </a:p>
          <a:p>
            <a:pPr marL="457200" lvl="0" indent="-457200">
              <a:spcBef>
                <a:spcPts val="500"/>
              </a:spcBef>
              <a:buNone/>
            </a:pPr>
            <a:endParaRPr lang="en-US" sz="2200" smtClean="0">
              <a:solidFill>
                <a:schemeClr val="tx1"/>
              </a:solidFill>
            </a:endParaRPr>
          </a:p>
          <a:p>
            <a:pPr marL="460375" indent="-460375">
              <a:spcBef>
                <a:spcPts val="500"/>
              </a:spcBef>
              <a:buFont typeface="+mj-lt"/>
              <a:buAutoNum type="arabicPeriod"/>
            </a:pPr>
            <a:endParaRPr lang="en-US" sz="2200" smtClean="0">
              <a:solidFill>
                <a:schemeClr val="tx1"/>
              </a:solidFill>
            </a:endParaRPr>
          </a:p>
          <a:p>
            <a:pPr marL="460375" indent="-460375">
              <a:spcBef>
                <a:spcPts val="500"/>
              </a:spcBef>
              <a:buFont typeface="+mj-lt"/>
              <a:buAutoNum type="arabicPeriod"/>
            </a:pPr>
            <a:endParaRPr lang="en-US" sz="2200" smtClean="0">
              <a:solidFill>
                <a:schemeClr val="tx1"/>
              </a:solidFill>
            </a:endParaRPr>
          </a:p>
          <a:p>
            <a:pPr marL="514350" lvl="0" indent="-514350">
              <a:spcBef>
                <a:spcPts val="500"/>
              </a:spcBef>
              <a:buFont typeface="+mj-lt"/>
              <a:buAutoNum type="arabicPeriod"/>
            </a:pPr>
            <a:endParaRPr lang="en-US" sz="2200" b="1"/>
          </a:p>
        </p:txBody>
      </p:sp>
      <p:sp>
        <p:nvSpPr>
          <p:cNvPr id="5" name="Title 1"/>
          <p:cNvSpPr>
            <a:spLocks noGrp="1"/>
          </p:cNvSpPr>
          <p:nvPr>
            <p:ph type="title"/>
          </p:nvPr>
        </p:nvSpPr>
        <p:spPr>
          <a:xfrm>
            <a:off x="4981075" y="99944"/>
            <a:ext cx="3065171" cy="511799"/>
          </a:xfrm>
        </p:spPr>
        <p:txBody>
          <a:bodyPr>
            <a:normAutofit/>
          </a:bodyPr>
          <a:lstStyle/>
          <a:p>
            <a:pPr algn="r"/>
            <a:r>
              <a:rPr lang="en-US" sz="3000" smtClean="0">
                <a:latin typeface="Bernard MT Condensed" pitchFamily="18" charset="0"/>
              </a:rPr>
              <a:t>UNIT KERJA DI FKIP</a:t>
            </a:r>
            <a:endParaRPr lang="en-US" sz="3000">
              <a:latin typeface="Bernard MT Condensed" pitchFamily="18" charset="0"/>
            </a:endParaRPr>
          </a:p>
        </p:txBody>
      </p:sp>
    </p:spTree>
    <p:extLst>
      <p:ext uri="{BB962C8B-B14F-4D97-AF65-F5344CB8AC3E}">
        <p14:creationId xmlns:p14="http://schemas.microsoft.com/office/powerpoint/2010/main" val="400144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81075" y="99944"/>
            <a:ext cx="3065171" cy="511799"/>
          </a:xfrm>
        </p:spPr>
        <p:txBody>
          <a:bodyPr>
            <a:normAutofit/>
          </a:bodyPr>
          <a:lstStyle/>
          <a:p>
            <a:pPr algn="r"/>
            <a:r>
              <a:rPr lang="en-US" sz="3000" smtClean="0">
                <a:latin typeface="Bernard MT Condensed" pitchFamily="18" charset="0"/>
              </a:rPr>
              <a:t>JUMLAH DOSEN</a:t>
            </a:r>
            <a:endParaRPr lang="en-US" sz="3000">
              <a:latin typeface="Bernard MT Condensed" pitchFamily="18" charset="0"/>
            </a:endParaRPr>
          </a:p>
        </p:txBody>
      </p:sp>
      <p:sp>
        <p:nvSpPr>
          <p:cNvPr id="5" name="Content Placeholder 2"/>
          <p:cNvSpPr>
            <a:spLocks noGrp="1"/>
          </p:cNvSpPr>
          <p:nvPr>
            <p:ph idx="1"/>
          </p:nvPr>
        </p:nvSpPr>
        <p:spPr>
          <a:xfrm>
            <a:off x="457200" y="1195883"/>
            <a:ext cx="8229600" cy="1066800"/>
          </a:xfrm>
        </p:spPr>
        <p:txBody>
          <a:bodyPr>
            <a:noAutofit/>
          </a:bodyPr>
          <a:lstStyle/>
          <a:p>
            <a:pPr marL="0" lvl="0" indent="0">
              <a:spcBef>
                <a:spcPts val="500"/>
              </a:spcBef>
              <a:buNone/>
            </a:pPr>
            <a:r>
              <a:rPr lang="en-US" sz="2500" smtClean="0">
                <a:solidFill>
                  <a:schemeClr val="tx1"/>
                </a:solidFill>
              </a:rPr>
              <a:t>Total jumlah dosen di FKIP Unila adalah </a:t>
            </a:r>
            <a:r>
              <a:rPr lang="en-US" sz="3000" b="1" smtClean="0">
                <a:solidFill>
                  <a:schemeClr val="tx1"/>
                </a:solidFill>
              </a:rPr>
              <a:t>271</a:t>
            </a:r>
            <a:r>
              <a:rPr lang="en-US" sz="2500" smtClean="0">
                <a:solidFill>
                  <a:schemeClr val="tx1"/>
                </a:solidFill>
              </a:rPr>
              <a:t> </a:t>
            </a:r>
            <a:r>
              <a:rPr lang="en-US" sz="2500" smtClean="0">
                <a:solidFill>
                  <a:schemeClr val="tx1"/>
                </a:solidFill>
              </a:rPr>
              <a:t>orang, yang terdiri dari </a:t>
            </a:r>
            <a:r>
              <a:rPr lang="en-US" sz="3000" b="1" smtClean="0"/>
              <a:t>209</a:t>
            </a:r>
            <a:r>
              <a:rPr lang="en-US" sz="2500" smtClean="0">
                <a:solidFill>
                  <a:schemeClr val="tx1"/>
                </a:solidFill>
              </a:rPr>
              <a:t> </a:t>
            </a:r>
            <a:r>
              <a:rPr lang="en-US" sz="2500" smtClean="0">
                <a:solidFill>
                  <a:schemeClr val="tx1"/>
                </a:solidFill>
              </a:rPr>
              <a:t>dosen PNS dan </a:t>
            </a:r>
            <a:r>
              <a:rPr lang="en-US" sz="3000" b="1" smtClean="0">
                <a:solidFill>
                  <a:schemeClr val="tx1"/>
                </a:solidFill>
              </a:rPr>
              <a:t>62</a:t>
            </a:r>
            <a:r>
              <a:rPr lang="en-US" sz="2500" smtClean="0">
                <a:solidFill>
                  <a:schemeClr val="tx1"/>
                </a:solidFill>
              </a:rPr>
              <a:t> </a:t>
            </a:r>
            <a:r>
              <a:rPr lang="en-US" sz="2500" smtClean="0">
                <a:solidFill>
                  <a:schemeClr val="tx1"/>
                </a:solidFill>
              </a:rPr>
              <a:t>dosen tetap non PNS.</a:t>
            </a:r>
            <a:endParaRPr lang="en-US" sz="2500">
              <a:solidFill>
                <a:schemeClr val="tx1"/>
              </a:solidFill>
            </a:endParaRPr>
          </a:p>
          <a:p>
            <a:pPr marL="457200" lvl="0" indent="-457200">
              <a:spcBef>
                <a:spcPts val="500"/>
              </a:spcBef>
              <a:buNone/>
            </a:pPr>
            <a:endParaRPr lang="en-US" sz="2500" smtClean="0">
              <a:solidFill>
                <a:schemeClr val="tx1"/>
              </a:solidFill>
            </a:endParaRPr>
          </a:p>
          <a:p>
            <a:pPr marL="460375" indent="-460375">
              <a:spcBef>
                <a:spcPts val="500"/>
              </a:spcBef>
              <a:buFont typeface="+mj-lt"/>
              <a:buAutoNum type="arabicPeriod"/>
            </a:pPr>
            <a:endParaRPr lang="en-US" sz="2500" smtClean="0">
              <a:solidFill>
                <a:schemeClr val="tx1"/>
              </a:solidFill>
            </a:endParaRPr>
          </a:p>
          <a:p>
            <a:pPr marL="460375" indent="-460375">
              <a:spcBef>
                <a:spcPts val="500"/>
              </a:spcBef>
              <a:buFont typeface="+mj-lt"/>
              <a:buAutoNum type="arabicPeriod"/>
            </a:pPr>
            <a:endParaRPr lang="en-US" sz="2500" smtClean="0">
              <a:solidFill>
                <a:schemeClr val="tx1"/>
              </a:solidFill>
            </a:endParaRPr>
          </a:p>
          <a:p>
            <a:pPr marL="514350" lvl="0" indent="-514350">
              <a:spcBef>
                <a:spcPts val="500"/>
              </a:spcBef>
              <a:buFont typeface="+mj-lt"/>
              <a:buAutoNum type="arabicPeriod"/>
            </a:pPr>
            <a:endParaRPr lang="en-US" sz="2500" b="1"/>
          </a:p>
        </p:txBody>
      </p:sp>
      <p:sp>
        <p:nvSpPr>
          <p:cNvPr id="7" name="TextBox 6"/>
          <p:cNvSpPr txBox="1"/>
          <p:nvPr/>
        </p:nvSpPr>
        <p:spPr>
          <a:xfrm>
            <a:off x="933400" y="2236108"/>
            <a:ext cx="833883" cy="861774"/>
          </a:xfrm>
          <a:prstGeom prst="rect">
            <a:avLst/>
          </a:prstGeom>
          <a:noFill/>
        </p:spPr>
        <p:txBody>
          <a:bodyPr wrap="square" rtlCol="0">
            <a:spAutoFit/>
          </a:bodyPr>
          <a:lstStyle/>
          <a:p>
            <a:r>
              <a:rPr lang="en-US" sz="5000" b="1"/>
              <a:t>8</a:t>
            </a:r>
            <a:endParaRPr lang="en-US" sz="5000" b="1"/>
          </a:p>
        </p:txBody>
      </p:sp>
      <p:sp>
        <p:nvSpPr>
          <p:cNvPr id="8" name="TextBox 7"/>
          <p:cNvSpPr txBox="1"/>
          <p:nvPr/>
        </p:nvSpPr>
        <p:spPr>
          <a:xfrm>
            <a:off x="812294" y="2899366"/>
            <a:ext cx="733214" cy="584775"/>
          </a:xfrm>
          <a:prstGeom prst="rect">
            <a:avLst/>
          </a:prstGeom>
          <a:noFill/>
        </p:spPr>
        <p:txBody>
          <a:bodyPr wrap="none" rtlCol="0">
            <a:spAutoFit/>
          </a:bodyPr>
          <a:lstStyle/>
          <a:p>
            <a:r>
              <a:rPr lang="en-US" sz="1600" b="1" smtClean="0"/>
              <a:t>GURU</a:t>
            </a:r>
          </a:p>
          <a:p>
            <a:r>
              <a:rPr lang="en-US" sz="1600" b="1" smtClean="0"/>
              <a:t>BESAR</a:t>
            </a:r>
            <a:endParaRPr lang="en-US" sz="1600" b="1"/>
          </a:p>
        </p:txBody>
      </p:sp>
      <p:sp>
        <p:nvSpPr>
          <p:cNvPr id="9" name="TextBox 8"/>
          <p:cNvSpPr txBox="1"/>
          <p:nvPr/>
        </p:nvSpPr>
        <p:spPr>
          <a:xfrm>
            <a:off x="1920819" y="2236108"/>
            <a:ext cx="1429940" cy="861774"/>
          </a:xfrm>
          <a:prstGeom prst="rect">
            <a:avLst/>
          </a:prstGeom>
          <a:noFill/>
        </p:spPr>
        <p:txBody>
          <a:bodyPr wrap="square" rtlCol="0">
            <a:spAutoFit/>
          </a:bodyPr>
          <a:lstStyle/>
          <a:p>
            <a:pPr algn="ctr"/>
            <a:r>
              <a:rPr lang="en-US" sz="5000" b="1" smtClean="0"/>
              <a:t>62</a:t>
            </a:r>
            <a:endParaRPr lang="en-US" sz="5000" b="1"/>
          </a:p>
        </p:txBody>
      </p:sp>
      <p:sp>
        <p:nvSpPr>
          <p:cNvPr id="10" name="TextBox 9"/>
          <p:cNvSpPr txBox="1"/>
          <p:nvPr/>
        </p:nvSpPr>
        <p:spPr>
          <a:xfrm>
            <a:off x="2189646" y="2893312"/>
            <a:ext cx="879664" cy="584775"/>
          </a:xfrm>
          <a:prstGeom prst="rect">
            <a:avLst/>
          </a:prstGeom>
          <a:noFill/>
        </p:spPr>
        <p:txBody>
          <a:bodyPr wrap="none" rtlCol="0">
            <a:spAutoFit/>
          </a:bodyPr>
          <a:lstStyle/>
          <a:p>
            <a:r>
              <a:rPr lang="en-US" sz="1600" b="1" smtClean="0"/>
              <a:t>LEKTOR </a:t>
            </a:r>
          </a:p>
          <a:p>
            <a:r>
              <a:rPr lang="en-US" sz="1600" b="1" smtClean="0"/>
              <a:t>KEPALA</a:t>
            </a:r>
            <a:endParaRPr lang="en-US" sz="1600" b="1"/>
          </a:p>
        </p:txBody>
      </p:sp>
      <p:sp>
        <p:nvSpPr>
          <p:cNvPr id="11" name="TextBox 10"/>
          <p:cNvSpPr txBox="1"/>
          <p:nvPr/>
        </p:nvSpPr>
        <p:spPr>
          <a:xfrm>
            <a:off x="3273265" y="2236108"/>
            <a:ext cx="1734740" cy="861774"/>
          </a:xfrm>
          <a:prstGeom prst="rect">
            <a:avLst/>
          </a:prstGeom>
          <a:noFill/>
        </p:spPr>
        <p:txBody>
          <a:bodyPr wrap="square" rtlCol="0">
            <a:spAutoFit/>
          </a:bodyPr>
          <a:lstStyle/>
          <a:p>
            <a:pPr algn="ctr"/>
            <a:r>
              <a:rPr lang="en-US" sz="5000" b="1" smtClean="0"/>
              <a:t>82</a:t>
            </a:r>
            <a:endParaRPr lang="en-US" sz="5000" b="1"/>
          </a:p>
        </p:txBody>
      </p:sp>
      <p:sp>
        <p:nvSpPr>
          <p:cNvPr id="14" name="TextBox 13"/>
          <p:cNvSpPr txBox="1"/>
          <p:nvPr/>
        </p:nvSpPr>
        <p:spPr>
          <a:xfrm>
            <a:off x="3699784" y="2886873"/>
            <a:ext cx="833177" cy="338554"/>
          </a:xfrm>
          <a:prstGeom prst="rect">
            <a:avLst/>
          </a:prstGeom>
          <a:noFill/>
        </p:spPr>
        <p:txBody>
          <a:bodyPr wrap="none" rtlCol="0">
            <a:spAutoFit/>
          </a:bodyPr>
          <a:lstStyle/>
          <a:p>
            <a:r>
              <a:rPr lang="en-US" sz="1600" b="1" smtClean="0"/>
              <a:t>LEKTOR</a:t>
            </a:r>
            <a:endParaRPr lang="en-US" sz="1600" b="1"/>
          </a:p>
        </p:txBody>
      </p:sp>
      <p:sp>
        <p:nvSpPr>
          <p:cNvPr id="15" name="TextBox 14"/>
          <p:cNvSpPr txBox="1"/>
          <p:nvPr/>
        </p:nvSpPr>
        <p:spPr>
          <a:xfrm>
            <a:off x="746907" y="3484303"/>
            <a:ext cx="854696" cy="861774"/>
          </a:xfrm>
          <a:prstGeom prst="rect">
            <a:avLst/>
          </a:prstGeom>
          <a:noFill/>
        </p:spPr>
        <p:txBody>
          <a:bodyPr wrap="square" rtlCol="0">
            <a:spAutoFit/>
          </a:bodyPr>
          <a:lstStyle/>
          <a:p>
            <a:r>
              <a:rPr lang="en-US" sz="5000" b="1" smtClean="0"/>
              <a:t>22</a:t>
            </a:r>
            <a:endParaRPr lang="en-US" sz="5000" b="1"/>
          </a:p>
        </p:txBody>
      </p:sp>
      <p:sp>
        <p:nvSpPr>
          <p:cNvPr id="16" name="TextBox 15"/>
          <p:cNvSpPr txBox="1"/>
          <p:nvPr/>
        </p:nvSpPr>
        <p:spPr>
          <a:xfrm>
            <a:off x="708793" y="4128430"/>
            <a:ext cx="892809" cy="584775"/>
          </a:xfrm>
          <a:prstGeom prst="rect">
            <a:avLst/>
          </a:prstGeom>
          <a:noFill/>
        </p:spPr>
        <p:txBody>
          <a:bodyPr wrap="none" rtlCol="0">
            <a:spAutoFit/>
          </a:bodyPr>
          <a:lstStyle/>
          <a:p>
            <a:pPr algn="ctr"/>
            <a:r>
              <a:rPr lang="en-US" sz="1600" b="1" smtClean="0"/>
              <a:t>ASISTEN</a:t>
            </a:r>
          </a:p>
          <a:p>
            <a:pPr algn="ctr"/>
            <a:r>
              <a:rPr lang="en-US" sz="1600" b="1" smtClean="0"/>
              <a:t>AHLI</a:t>
            </a:r>
            <a:endParaRPr lang="en-US" sz="1600" b="1"/>
          </a:p>
        </p:txBody>
      </p:sp>
      <p:sp>
        <p:nvSpPr>
          <p:cNvPr id="17" name="TextBox 16"/>
          <p:cNvSpPr txBox="1"/>
          <p:nvPr/>
        </p:nvSpPr>
        <p:spPr>
          <a:xfrm>
            <a:off x="1931557" y="3438137"/>
            <a:ext cx="1429940" cy="861774"/>
          </a:xfrm>
          <a:prstGeom prst="rect">
            <a:avLst/>
          </a:prstGeom>
          <a:noFill/>
        </p:spPr>
        <p:txBody>
          <a:bodyPr wrap="square" rtlCol="0">
            <a:spAutoFit/>
          </a:bodyPr>
          <a:lstStyle/>
          <a:p>
            <a:pPr algn="ctr"/>
            <a:r>
              <a:rPr lang="en-US" sz="5000" b="1" smtClean="0"/>
              <a:t>97</a:t>
            </a:r>
            <a:endParaRPr lang="en-US" sz="5000" b="1"/>
          </a:p>
        </p:txBody>
      </p:sp>
      <p:sp>
        <p:nvSpPr>
          <p:cNvPr id="18" name="TextBox 17"/>
          <p:cNvSpPr txBox="1"/>
          <p:nvPr/>
        </p:nvSpPr>
        <p:spPr>
          <a:xfrm>
            <a:off x="2092214" y="4088181"/>
            <a:ext cx="1090298" cy="584775"/>
          </a:xfrm>
          <a:prstGeom prst="rect">
            <a:avLst/>
          </a:prstGeom>
          <a:noFill/>
        </p:spPr>
        <p:txBody>
          <a:bodyPr wrap="none" rtlCol="0">
            <a:spAutoFit/>
          </a:bodyPr>
          <a:lstStyle/>
          <a:p>
            <a:pPr algn="ctr"/>
            <a:r>
              <a:rPr lang="en-US" sz="1600" b="1" smtClean="0"/>
              <a:t>TENAGA</a:t>
            </a:r>
          </a:p>
          <a:p>
            <a:pPr algn="ctr"/>
            <a:r>
              <a:rPr lang="en-US" sz="1600" b="1" smtClean="0"/>
              <a:t>PENGAJAR</a:t>
            </a:r>
            <a:endParaRPr lang="en-US" sz="1600" b="1"/>
          </a:p>
        </p:txBody>
      </p:sp>
      <p:sp>
        <p:nvSpPr>
          <p:cNvPr id="19" name="TextBox 18"/>
          <p:cNvSpPr txBox="1"/>
          <p:nvPr/>
        </p:nvSpPr>
        <p:spPr>
          <a:xfrm>
            <a:off x="744481" y="4829046"/>
            <a:ext cx="857122" cy="861774"/>
          </a:xfrm>
          <a:prstGeom prst="rect">
            <a:avLst/>
          </a:prstGeom>
          <a:noFill/>
        </p:spPr>
        <p:txBody>
          <a:bodyPr wrap="square" rtlCol="0">
            <a:spAutoFit/>
          </a:bodyPr>
          <a:lstStyle/>
          <a:p>
            <a:r>
              <a:rPr lang="en-US" sz="5000" b="1" smtClean="0"/>
              <a:t>76</a:t>
            </a:r>
            <a:endParaRPr lang="en-US" sz="5000" b="1"/>
          </a:p>
        </p:txBody>
      </p:sp>
      <p:sp>
        <p:nvSpPr>
          <p:cNvPr id="20" name="TextBox 19"/>
          <p:cNvSpPr txBox="1"/>
          <p:nvPr/>
        </p:nvSpPr>
        <p:spPr>
          <a:xfrm>
            <a:off x="675000" y="5470738"/>
            <a:ext cx="903004" cy="584775"/>
          </a:xfrm>
          <a:prstGeom prst="rect">
            <a:avLst/>
          </a:prstGeom>
          <a:noFill/>
        </p:spPr>
        <p:txBody>
          <a:bodyPr wrap="none" rtlCol="0">
            <a:spAutoFit/>
          </a:bodyPr>
          <a:lstStyle/>
          <a:p>
            <a:pPr algn="ctr"/>
            <a:r>
              <a:rPr lang="en-US" sz="1600" b="1" smtClean="0"/>
              <a:t>S3 </a:t>
            </a:r>
          </a:p>
          <a:p>
            <a:pPr algn="ctr"/>
            <a:r>
              <a:rPr lang="en-US" sz="1600" b="1" smtClean="0"/>
              <a:t>(Doktor)</a:t>
            </a:r>
            <a:endParaRPr lang="en-US" sz="1600" b="1"/>
          </a:p>
        </p:txBody>
      </p:sp>
      <p:sp>
        <p:nvSpPr>
          <p:cNvPr id="21" name="TextBox 20"/>
          <p:cNvSpPr txBox="1"/>
          <p:nvPr/>
        </p:nvSpPr>
        <p:spPr>
          <a:xfrm>
            <a:off x="2031491" y="4810176"/>
            <a:ext cx="1185142" cy="861774"/>
          </a:xfrm>
          <a:prstGeom prst="rect">
            <a:avLst/>
          </a:prstGeom>
          <a:noFill/>
        </p:spPr>
        <p:txBody>
          <a:bodyPr wrap="square" rtlCol="0">
            <a:spAutoFit/>
          </a:bodyPr>
          <a:lstStyle/>
          <a:p>
            <a:pPr algn="ctr"/>
            <a:r>
              <a:rPr lang="en-US" sz="5000" b="1" smtClean="0"/>
              <a:t>195</a:t>
            </a:r>
            <a:endParaRPr lang="en-US" sz="5000" b="1"/>
          </a:p>
        </p:txBody>
      </p:sp>
      <p:sp>
        <p:nvSpPr>
          <p:cNvPr id="22" name="TextBox 21"/>
          <p:cNvSpPr txBox="1"/>
          <p:nvPr/>
        </p:nvSpPr>
        <p:spPr>
          <a:xfrm>
            <a:off x="2027641" y="5464688"/>
            <a:ext cx="1189749" cy="584775"/>
          </a:xfrm>
          <a:prstGeom prst="rect">
            <a:avLst/>
          </a:prstGeom>
          <a:noFill/>
        </p:spPr>
        <p:txBody>
          <a:bodyPr wrap="none" rtlCol="0">
            <a:spAutoFit/>
          </a:bodyPr>
          <a:lstStyle/>
          <a:p>
            <a:pPr algn="ctr"/>
            <a:r>
              <a:rPr lang="en-US" sz="1600" b="1" smtClean="0"/>
              <a:t>S2 (Master/</a:t>
            </a:r>
          </a:p>
          <a:p>
            <a:pPr algn="ctr"/>
            <a:r>
              <a:rPr lang="en-US" sz="1600" b="1" smtClean="0"/>
              <a:t>Magister)</a:t>
            </a:r>
            <a:endParaRPr lang="en-US" sz="1600" b="1"/>
          </a:p>
        </p:txBody>
      </p:sp>
      <p:sp>
        <p:nvSpPr>
          <p:cNvPr id="23" name="Rectangle 22"/>
          <p:cNvSpPr/>
          <p:nvPr/>
        </p:nvSpPr>
        <p:spPr>
          <a:xfrm>
            <a:off x="560231" y="2262683"/>
            <a:ext cx="4141423" cy="3932341"/>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567055" y="4765478"/>
            <a:ext cx="8201632" cy="215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28" name="Chart 27"/>
          <p:cNvGraphicFramePr>
            <a:graphicFrameLocks/>
          </p:cNvGraphicFramePr>
          <p:nvPr>
            <p:extLst>
              <p:ext uri="{D42A27DB-BD31-4B8C-83A1-F6EECF244321}">
                <p14:modId xmlns:p14="http://schemas.microsoft.com/office/powerpoint/2010/main" val="610162907"/>
              </p:ext>
            </p:extLst>
          </p:nvPr>
        </p:nvGraphicFramePr>
        <p:xfrm>
          <a:off x="4850216" y="2262682"/>
          <a:ext cx="3892191" cy="24102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hart 28"/>
          <p:cNvGraphicFramePr>
            <a:graphicFrameLocks/>
          </p:cNvGraphicFramePr>
          <p:nvPr>
            <p:extLst>
              <p:ext uri="{D42A27DB-BD31-4B8C-83A1-F6EECF244321}">
                <p14:modId xmlns:p14="http://schemas.microsoft.com/office/powerpoint/2010/main" val="2753526681"/>
              </p:ext>
            </p:extLst>
          </p:nvPr>
        </p:nvGraphicFramePr>
        <p:xfrm>
          <a:off x="4850216" y="4880390"/>
          <a:ext cx="3918471" cy="13146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43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981075" y="99944"/>
            <a:ext cx="3065171" cy="511799"/>
          </a:xfrm>
        </p:spPr>
        <p:txBody>
          <a:bodyPr>
            <a:normAutofit/>
          </a:bodyPr>
          <a:lstStyle/>
          <a:p>
            <a:pPr algn="r"/>
            <a:r>
              <a:rPr lang="en-US" sz="3000" smtClean="0">
                <a:latin typeface="Bernard MT Condensed" pitchFamily="18" charset="0"/>
              </a:rPr>
              <a:t>JUMLAH MAHASISWA</a:t>
            </a:r>
            <a:endParaRPr lang="en-US" sz="3000">
              <a:latin typeface="Bernard MT Condensed"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129602490"/>
              </p:ext>
            </p:extLst>
          </p:nvPr>
        </p:nvGraphicFramePr>
        <p:xfrm>
          <a:off x="299540" y="1263106"/>
          <a:ext cx="3506262" cy="4351343"/>
        </p:xfrm>
        <a:graphic>
          <a:graphicData uri="http://schemas.openxmlformats.org/drawingml/2006/table">
            <a:tbl>
              <a:tblPr>
                <a:tableStyleId>{5C22544A-7EE6-4342-B048-85BDC9FD1C3A}</a:tableStyleId>
              </a:tblPr>
              <a:tblGrid>
                <a:gridCol w="240259"/>
                <a:gridCol w="456075"/>
                <a:gridCol w="1907134"/>
                <a:gridCol w="451397"/>
                <a:gridCol w="451397"/>
              </a:tblGrid>
              <a:tr h="161161">
                <a:tc rowSpan="2">
                  <a:txBody>
                    <a:bodyPr/>
                    <a:lstStyle/>
                    <a:p>
                      <a:pPr algn="ctr" fontAlgn="ctr"/>
                      <a:r>
                        <a:rPr lang="en-US" sz="1000" b="1" u="none" strike="noStrike">
                          <a:effectLst/>
                        </a:rPr>
                        <a:t>NO.</a:t>
                      </a:r>
                      <a:endParaRPr lang="en-US" sz="1000" b="1" i="0" u="none" strike="noStrike">
                        <a:solidFill>
                          <a:srgbClr val="000000"/>
                        </a:solidFill>
                        <a:effectLst/>
                        <a:latin typeface="Calibri" panose="020F0502020204030204" pitchFamily="34" charset="0"/>
                      </a:endParaRPr>
                    </a:p>
                  </a:txBody>
                  <a:tcPr marL="4242" marR="4242" marT="4242" marB="0" anchor="ctr">
                    <a:solidFill>
                      <a:schemeClr val="accent5">
                        <a:lumMod val="60000"/>
                        <a:lumOff val="40000"/>
                      </a:schemeClr>
                    </a:solidFill>
                  </a:tcPr>
                </a:tc>
                <a:tc rowSpan="2" gridSpan="2">
                  <a:txBody>
                    <a:bodyPr/>
                    <a:lstStyle/>
                    <a:p>
                      <a:pPr algn="ctr" fontAlgn="ctr"/>
                      <a:r>
                        <a:rPr lang="en-US" sz="1000" b="1" u="none" strike="noStrike">
                          <a:effectLst/>
                        </a:rPr>
                        <a:t>PROGRAM STUDI</a:t>
                      </a:r>
                      <a:endParaRPr lang="en-US" sz="1000" b="1" i="0" u="none" strike="noStrike">
                        <a:solidFill>
                          <a:srgbClr val="000000"/>
                        </a:solidFill>
                        <a:effectLst/>
                        <a:latin typeface="Calibri" panose="020F0502020204030204" pitchFamily="34" charset="0"/>
                      </a:endParaRPr>
                    </a:p>
                  </a:txBody>
                  <a:tcPr marL="4242" marR="4242" marT="4242" marB="0" anchor="ctr">
                    <a:solidFill>
                      <a:schemeClr val="accent5">
                        <a:lumMod val="60000"/>
                        <a:lumOff val="40000"/>
                      </a:schemeClr>
                    </a:solidFill>
                  </a:tcPr>
                </a:tc>
                <a:tc rowSpan="2" hMerge="1">
                  <a:txBody>
                    <a:bodyPr/>
                    <a:lstStyle/>
                    <a:p>
                      <a:endParaRPr lang="en-US"/>
                    </a:p>
                  </a:txBody>
                  <a:tcPr/>
                </a:tc>
                <a:tc gridSpan="2">
                  <a:txBody>
                    <a:bodyPr/>
                    <a:lstStyle/>
                    <a:p>
                      <a:pPr algn="ctr" fontAlgn="b"/>
                      <a:r>
                        <a:rPr lang="en-US" sz="1000" b="1" u="none" strike="noStrike">
                          <a:effectLst/>
                        </a:rPr>
                        <a:t>JUMLAH MHS</a:t>
                      </a:r>
                      <a:endParaRPr lang="en-US" sz="1000" b="1" i="0" u="none" strike="noStrike">
                        <a:solidFill>
                          <a:srgbClr val="000000"/>
                        </a:solidFill>
                        <a:effectLst/>
                        <a:latin typeface="Calibri" panose="020F0502020204030204" pitchFamily="34" charset="0"/>
                      </a:endParaRPr>
                    </a:p>
                  </a:txBody>
                  <a:tcPr marL="4242" marR="4242" marT="4242" marB="0" anchor="b">
                    <a:solidFill>
                      <a:schemeClr val="accent5">
                        <a:lumMod val="60000"/>
                        <a:lumOff val="40000"/>
                      </a:schemeClr>
                    </a:solidFill>
                  </a:tcPr>
                </a:tc>
                <a:tc hMerge="1">
                  <a:txBody>
                    <a:bodyPr/>
                    <a:lstStyle/>
                    <a:p>
                      <a:endParaRPr lang="en-US"/>
                    </a:p>
                  </a:txBody>
                  <a:tcPr/>
                </a:tc>
              </a:tr>
              <a:tr h="322321">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000" b="1" u="none" strike="noStrike">
                          <a:effectLst/>
                        </a:rPr>
                        <a:t>TAHUN </a:t>
                      </a:r>
                      <a:endParaRPr lang="en-US" sz="1000" b="1" u="none" strike="noStrike" smtClean="0">
                        <a:effectLst/>
                      </a:endParaRPr>
                    </a:p>
                    <a:p>
                      <a:pPr algn="ctr" fontAlgn="ctr"/>
                      <a:r>
                        <a:rPr lang="en-US" sz="1000" b="1" u="none" strike="noStrike" smtClean="0">
                          <a:effectLst/>
                        </a:rPr>
                        <a:t>2020</a:t>
                      </a:r>
                      <a:endParaRPr lang="en-US" sz="1000" b="1" i="0" u="none" strike="noStrike">
                        <a:solidFill>
                          <a:srgbClr val="000000"/>
                        </a:solidFill>
                        <a:effectLst/>
                        <a:latin typeface="Calibri" panose="020F0502020204030204" pitchFamily="34" charset="0"/>
                      </a:endParaRPr>
                    </a:p>
                  </a:txBody>
                  <a:tcPr marL="4242" marR="4242" marT="4242" marB="0" anchor="ctr">
                    <a:solidFill>
                      <a:schemeClr val="accent5">
                        <a:lumMod val="60000"/>
                        <a:lumOff val="40000"/>
                      </a:schemeClr>
                    </a:solidFill>
                  </a:tcPr>
                </a:tc>
                <a:tc>
                  <a:txBody>
                    <a:bodyPr/>
                    <a:lstStyle/>
                    <a:p>
                      <a:pPr algn="ctr" fontAlgn="ctr"/>
                      <a:r>
                        <a:rPr lang="en-US" sz="1000" b="1" u="none" strike="noStrike">
                          <a:effectLst/>
                        </a:rPr>
                        <a:t>TAHUN </a:t>
                      </a:r>
                      <a:endParaRPr lang="en-US" sz="1000" b="1" u="none" strike="noStrike" smtClean="0">
                        <a:effectLst/>
                      </a:endParaRPr>
                    </a:p>
                    <a:p>
                      <a:pPr algn="ctr" fontAlgn="ctr"/>
                      <a:r>
                        <a:rPr lang="en-US" sz="1000" b="1" u="none" strike="noStrike" smtClean="0">
                          <a:effectLst/>
                        </a:rPr>
                        <a:t>2021</a:t>
                      </a:r>
                      <a:endParaRPr lang="en-US" sz="1000" b="1" i="0" u="none" strike="noStrike">
                        <a:solidFill>
                          <a:srgbClr val="000000"/>
                        </a:solidFill>
                        <a:effectLst/>
                        <a:latin typeface="Calibri" panose="020F0502020204030204" pitchFamily="34" charset="0"/>
                      </a:endParaRPr>
                    </a:p>
                  </a:txBody>
                  <a:tcPr marL="4242" marR="4242" marT="4242" marB="0" anchor="ctr">
                    <a:solidFill>
                      <a:schemeClr val="accent5">
                        <a:lumMod val="60000"/>
                        <a:lumOff val="40000"/>
                      </a:schemeClr>
                    </a:solidFill>
                  </a:tcPr>
                </a:tc>
              </a:tr>
              <a:tr h="169643">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Matematika</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74</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85</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Fisika</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66</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75</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Kimia</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70</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80</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Biologi</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66</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78</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a:t>
                      </a:r>
                      <a:r>
                        <a:rPr lang="en-US" sz="1000" u="none" strike="noStrike" smtClean="0">
                          <a:effectLst/>
                        </a:rPr>
                        <a:t>Teknologi </a:t>
                      </a:r>
                      <a:r>
                        <a:rPr lang="en-US" sz="1000" u="none" strike="noStrike">
                          <a:effectLst/>
                        </a:rPr>
                        <a:t>Informasi</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39</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35</a:t>
                      </a:r>
                      <a:endParaRPr lang="en-US" sz="1000" b="0" i="0" u="none" strike="noStrike">
                        <a:solidFill>
                          <a:srgbClr val="000000"/>
                        </a:solidFill>
                        <a:effectLst/>
                        <a:latin typeface="Calibri" panose="020F0502020204030204" pitchFamily="34" charset="0"/>
                      </a:endParaRPr>
                    </a:p>
                  </a:txBody>
                  <a:tcPr marL="4242" marR="4242" marT="4242" marB="0" anchor="b"/>
                </a:tc>
              </a:tr>
              <a:tr h="161161">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Ekonomi</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78</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83</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b="0" i="0" u="none" strike="noStrike" smtClean="0">
                          <a:solidFill>
                            <a:schemeClr val="dk1"/>
                          </a:solidFill>
                          <a:effectLst/>
                          <a:latin typeface="+mn-lt"/>
                        </a:rPr>
                        <a:t>PPKn</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81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77</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Sejarah</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74</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78</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Geografi</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74</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83</a:t>
                      </a:r>
                      <a:endParaRPr lang="en-US" sz="1000" b="0" i="0" u="none" strike="noStrike">
                        <a:solidFill>
                          <a:srgbClr val="000000"/>
                        </a:solidFill>
                        <a:effectLst/>
                        <a:latin typeface="Calibri" panose="020F0502020204030204" pitchFamily="34" charset="0"/>
                      </a:endParaRPr>
                    </a:p>
                  </a:txBody>
                  <a:tcPr marL="4242" marR="4242" marT="4242" marB="0" anchor="b"/>
                </a:tc>
              </a:tr>
              <a:tr h="161161">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Pend.Bhs.dan Sastra Ind.dan Daerah</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70</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87</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Bahasa Inggris</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79</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84</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Tari </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60</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54</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Bahasa Perancis</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31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41</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Musik</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54</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38</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Bhasa Lampung</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49</a:t>
                      </a:r>
                      <a:endParaRPr lang="en-US" sz="1000" b="0" i="0" u="none" strike="noStrike">
                        <a:solidFill>
                          <a:srgbClr val="000000"/>
                        </a:solidFill>
                        <a:effectLst/>
                        <a:latin typeface="Calibri" panose="020F0502020204030204" pitchFamily="34" charset="0"/>
                      </a:endParaRPr>
                    </a:p>
                  </a:txBody>
                  <a:tcPr marL="4242" marR="4242" marT="4242" marB="0" anchor="b"/>
                </a:tc>
              </a:tr>
              <a:tr h="161161">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a:t>
                      </a:r>
                      <a:r>
                        <a:rPr lang="en-US" sz="1000" u="none" strike="noStrike" smtClean="0">
                          <a:effectLst/>
                        </a:rPr>
                        <a:t>. Jasmani</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68</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91</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Bimbingan dan Konseling</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79</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81</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Guru Sekolah Dasar</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233</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292</a:t>
                      </a:r>
                      <a:endParaRPr lang="en-US" sz="1000" b="0" i="0" u="none" strike="noStrike">
                        <a:solidFill>
                          <a:srgbClr val="000000"/>
                        </a:solidFill>
                        <a:effectLst/>
                        <a:latin typeface="Calibri" panose="020F0502020204030204" pitchFamily="34" charset="0"/>
                      </a:endParaRPr>
                    </a:p>
                  </a:txBody>
                  <a:tcPr marL="4242" marR="4242" marT="4242" marB="0" anchor="b"/>
                </a:tc>
              </a:tr>
              <a:tr h="169643">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r" fontAlgn="b"/>
                      <a:r>
                        <a:rPr lang="en-US" sz="1000" u="none" strike="noStrike">
                          <a:effectLst/>
                        </a:rPr>
                        <a:t>Prodi S1</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ctr"/>
                      <a:r>
                        <a:rPr lang="en-US" sz="1000" u="none" strike="noStrike">
                          <a:effectLst/>
                        </a:rPr>
                        <a:t>Pendidikan Anak Usia Dini</a:t>
                      </a:r>
                      <a:endParaRPr lang="en-US" sz="1000" b="0" i="0" u="none" strike="noStrike">
                        <a:solidFill>
                          <a:srgbClr val="000000"/>
                        </a:solidFill>
                        <a:effectLst/>
                        <a:latin typeface="Arial Narrow" panose="020B0606020202030204" pitchFamily="34" charset="0"/>
                      </a:endParaRPr>
                    </a:p>
                  </a:txBody>
                  <a:tcPr marL="4242" marR="4242" marT="4242" marB="0" anchor="ctr"/>
                </a:tc>
                <a:tc>
                  <a:txBody>
                    <a:bodyPr/>
                    <a:lstStyle/>
                    <a:p>
                      <a:pPr algn="ctr" fontAlgn="b"/>
                      <a:r>
                        <a:rPr lang="en-US" sz="1000" u="none" strike="noStrike">
                          <a:effectLst/>
                        </a:rPr>
                        <a:t>65</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u="none" strike="noStrike">
                          <a:effectLst/>
                        </a:rPr>
                        <a:t>64</a:t>
                      </a:r>
                      <a:endParaRPr lang="en-US" sz="1000" b="0" i="0" u="none" strike="noStrike">
                        <a:solidFill>
                          <a:srgbClr val="000000"/>
                        </a:solidFill>
                        <a:effectLst/>
                        <a:latin typeface="Calibri" panose="020F0502020204030204" pitchFamily="34" charset="0"/>
                      </a:endParaRPr>
                    </a:p>
                  </a:txBody>
                  <a:tcPr marL="4242" marR="4242" marT="4242" marB="0" anchor="b"/>
                </a:tc>
              </a:tr>
              <a:tr h="161161">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b="1" u="none" strike="noStrike">
                          <a:effectLst/>
                        </a:rPr>
                        <a:t>TOTAL</a:t>
                      </a:r>
                      <a:endParaRPr lang="en-US" sz="1000" b="1"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b="1" u="none" strike="noStrike">
                          <a:effectLst/>
                        </a:rPr>
                        <a:t>1361</a:t>
                      </a:r>
                      <a:endParaRPr lang="en-US" sz="1000" b="1" i="0" u="none" strike="noStrike">
                        <a:solidFill>
                          <a:srgbClr val="000000"/>
                        </a:solidFill>
                        <a:effectLst/>
                        <a:latin typeface="Calibri" panose="020F0502020204030204" pitchFamily="34" charset="0"/>
                      </a:endParaRPr>
                    </a:p>
                  </a:txBody>
                  <a:tcPr marL="4242" marR="4242" marT="4242" marB="0" anchor="b"/>
                </a:tc>
                <a:tc>
                  <a:txBody>
                    <a:bodyPr/>
                    <a:lstStyle/>
                    <a:p>
                      <a:pPr algn="ctr" fontAlgn="b"/>
                      <a:r>
                        <a:rPr lang="en-US" sz="1000" b="1" u="none" strike="noStrike">
                          <a:effectLst/>
                        </a:rPr>
                        <a:t>1555</a:t>
                      </a:r>
                      <a:endParaRPr lang="en-US" sz="1000" b="1" i="0" u="none" strike="noStrike">
                        <a:solidFill>
                          <a:srgbClr val="000000"/>
                        </a:solidFill>
                        <a:effectLst/>
                        <a:latin typeface="Calibri" panose="020F0502020204030204" pitchFamily="34" charset="0"/>
                      </a:endParaRPr>
                    </a:p>
                  </a:txBody>
                  <a:tcPr marL="4242" marR="4242" marT="4242" marB="0" anchor="b"/>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248336399"/>
              </p:ext>
            </p:extLst>
          </p:nvPr>
        </p:nvGraphicFramePr>
        <p:xfrm>
          <a:off x="3997373" y="1263649"/>
          <a:ext cx="4096711" cy="3257550"/>
        </p:xfrm>
        <a:graphic>
          <a:graphicData uri="http://schemas.openxmlformats.org/drawingml/2006/table">
            <a:tbl>
              <a:tblPr>
                <a:tableStyleId>{5C22544A-7EE6-4342-B048-85BDC9FD1C3A}</a:tableStyleId>
              </a:tblPr>
              <a:tblGrid>
                <a:gridCol w="241301"/>
                <a:gridCol w="528006"/>
                <a:gridCol w="2422526"/>
                <a:gridCol w="452439"/>
                <a:gridCol w="452439"/>
              </a:tblGrid>
              <a:tr h="180975">
                <a:tc rowSpan="2">
                  <a:txBody>
                    <a:bodyPr/>
                    <a:lstStyle/>
                    <a:p>
                      <a:pPr algn="ctr" fontAlgn="ctr"/>
                      <a:r>
                        <a:rPr lang="en-US" sz="1000" b="1" u="none" strike="noStrike">
                          <a:effectLst/>
                        </a:rPr>
                        <a:t>NO.</a:t>
                      </a:r>
                      <a:endParaRPr lang="en-US" sz="1000" b="1" i="0" u="none" strike="noStrike">
                        <a:solidFill>
                          <a:srgbClr val="000000"/>
                        </a:solidFill>
                        <a:effectLst/>
                        <a:latin typeface="Calibri" panose="020F0502020204030204" pitchFamily="34" charset="0"/>
                      </a:endParaRPr>
                    </a:p>
                  </a:txBody>
                  <a:tcPr marL="4763" marR="4763" marT="4763" marB="0" anchor="ctr">
                    <a:solidFill>
                      <a:schemeClr val="accent5">
                        <a:lumMod val="60000"/>
                        <a:lumOff val="40000"/>
                      </a:schemeClr>
                    </a:solidFill>
                  </a:tcPr>
                </a:tc>
                <a:tc rowSpan="2" gridSpan="2">
                  <a:txBody>
                    <a:bodyPr/>
                    <a:lstStyle/>
                    <a:p>
                      <a:pPr algn="ctr" fontAlgn="ctr"/>
                      <a:r>
                        <a:rPr lang="en-US" sz="1000" b="1" u="none" strike="noStrike">
                          <a:effectLst/>
                        </a:rPr>
                        <a:t>PROGRAM STUDI</a:t>
                      </a:r>
                      <a:endParaRPr lang="en-US" sz="1000" b="1" i="0" u="none" strike="noStrike">
                        <a:solidFill>
                          <a:srgbClr val="000000"/>
                        </a:solidFill>
                        <a:effectLst/>
                        <a:latin typeface="Calibri" panose="020F0502020204030204" pitchFamily="34" charset="0"/>
                      </a:endParaRPr>
                    </a:p>
                  </a:txBody>
                  <a:tcPr marL="4763" marR="4763" marT="4763" marB="0" anchor="ctr">
                    <a:solidFill>
                      <a:schemeClr val="accent5">
                        <a:lumMod val="60000"/>
                        <a:lumOff val="40000"/>
                      </a:schemeClr>
                    </a:solidFill>
                  </a:tcPr>
                </a:tc>
                <a:tc rowSpan="2" hMerge="1">
                  <a:txBody>
                    <a:bodyPr/>
                    <a:lstStyle/>
                    <a:p>
                      <a:endParaRPr lang="en-US"/>
                    </a:p>
                  </a:txBody>
                  <a:tcPr/>
                </a:tc>
                <a:tc gridSpan="2">
                  <a:txBody>
                    <a:bodyPr/>
                    <a:lstStyle/>
                    <a:p>
                      <a:pPr algn="ctr" fontAlgn="b"/>
                      <a:r>
                        <a:rPr lang="en-US" sz="1000" b="1" u="none" strike="noStrike">
                          <a:effectLst/>
                        </a:rPr>
                        <a:t>JUMLAH MHS</a:t>
                      </a:r>
                      <a:endParaRPr lang="en-US" sz="1000" b="1" i="0" u="none" strike="noStrike">
                        <a:solidFill>
                          <a:srgbClr val="000000"/>
                        </a:solidFill>
                        <a:effectLst/>
                        <a:latin typeface="Calibri" panose="020F0502020204030204" pitchFamily="34" charset="0"/>
                      </a:endParaRPr>
                    </a:p>
                  </a:txBody>
                  <a:tcPr marL="4763" marR="4763" marT="4763" marB="0" anchor="b">
                    <a:solidFill>
                      <a:schemeClr val="accent5">
                        <a:lumMod val="60000"/>
                        <a:lumOff val="40000"/>
                      </a:schemeClr>
                    </a:solidFill>
                  </a:tcPr>
                </a:tc>
                <a:tc hMerge="1">
                  <a:txBody>
                    <a:bodyPr/>
                    <a:lstStyle/>
                    <a:p>
                      <a:endParaRPr lang="en-US"/>
                    </a:p>
                  </a:txBody>
                  <a:tcPr/>
                </a:tc>
              </a:tr>
              <a:tr h="36195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000" b="1" u="none" strike="noStrike">
                          <a:effectLst/>
                        </a:rPr>
                        <a:t>TAHUN </a:t>
                      </a:r>
                      <a:endParaRPr lang="en-US" sz="1000" b="1" u="none" strike="noStrike" smtClean="0">
                        <a:effectLst/>
                      </a:endParaRPr>
                    </a:p>
                    <a:p>
                      <a:pPr algn="ctr" fontAlgn="ctr"/>
                      <a:r>
                        <a:rPr lang="en-US" sz="1000" b="1" u="none" strike="noStrike" smtClean="0">
                          <a:effectLst/>
                        </a:rPr>
                        <a:t>2020</a:t>
                      </a:r>
                      <a:endParaRPr lang="en-US" sz="1000" b="1" i="0" u="none" strike="noStrike">
                        <a:solidFill>
                          <a:srgbClr val="000000"/>
                        </a:solidFill>
                        <a:effectLst/>
                        <a:latin typeface="Calibri" panose="020F0502020204030204" pitchFamily="34" charset="0"/>
                      </a:endParaRPr>
                    </a:p>
                  </a:txBody>
                  <a:tcPr marL="4763" marR="4763" marT="4763" marB="0" anchor="ctr">
                    <a:solidFill>
                      <a:schemeClr val="accent5">
                        <a:lumMod val="60000"/>
                        <a:lumOff val="40000"/>
                      </a:schemeClr>
                    </a:solidFill>
                  </a:tcPr>
                </a:tc>
                <a:tc>
                  <a:txBody>
                    <a:bodyPr/>
                    <a:lstStyle/>
                    <a:p>
                      <a:pPr algn="ctr" fontAlgn="ctr"/>
                      <a:r>
                        <a:rPr lang="en-US" sz="1000" b="1" u="none" strike="noStrike">
                          <a:effectLst/>
                        </a:rPr>
                        <a:t>TAHUN </a:t>
                      </a:r>
                      <a:endParaRPr lang="en-US" sz="1000" b="1" u="none" strike="noStrike" smtClean="0">
                        <a:effectLst/>
                      </a:endParaRPr>
                    </a:p>
                    <a:p>
                      <a:pPr algn="ctr" fontAlgn="ctr"/>
                      <a:r>
                        <a:rPr lang="en-US" sz="1000" b="1" u="none" strike="noStrike" smtClean="0">
                          <a:effectLst/>
                        </a:rPr>
                        <a:t>2021</a:t>
                      </a:r>
                      <a:endParaRPr lang="en-US" sz="1000" b="1" i="0" u="none" strike="noStrike">
                        <a:solidFill>
                          <a:srgbClr val="000000"/>
                        </a:solidFill>
                        <a:effectLst/>
                        <a:latin typeface="Calibri" panose="020F0502020204030204" pitchFamily="34" charset="0"/>
                      </a:endParaRPr>
                    </a:p>
                  </a:txBody>
                  <a:tcPr marL="4763" marR="4763" marT="4763" marB="0" anchor="ctr">
                    <a:solidFill>
                      <a:schemeClr val="accent5">
                        <a:lumMod val="60000"/>
                        <a:lumOff val="40000"/>
                      </a:schemeClr>
                    </a:solidFill>
                  </a:tcPr>
                </a:tc>
              </a:tr>
              <a:tr h="180975">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Prodi S2</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000" u="none" strike="noStrike">
                          <a:effectLst/>
                        </a:rPr>
                        <a:t>Magister Administrasi Pendidikan</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25</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19</a:t>
                      </a:r>
                      <a:endParaRPr lang="en-US" sz="1000" b="0" i="0" u="none" strike="noStrike">
                        <a:solidFill>
                          <a:srgbClr val="000000"/>
                        </a:solidFill>
                        <a:effectLst/>
                        <a:latin typeface="Calibri" panose="020F0502020204030204" pitchFamily="34" charset="0"/>
                      </a:endParaRPr>
                    </a:p>
                  </a:txBody>
                  <a:tcPr marL="4763" marR="4763" marT="4763" marB="0" anchor="b"/>
                </a:tc>
              </a:tr>
              <a:tr h="180975">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Prodi S2</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000" u="none" strike="noStrike">
                          <a:effectLst/>
                        </a:rPr>
                        <a:t>Magister Teknologi Pendidikan</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27</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27</a:t>
                      </a:r>
                      <a:endParaRPr lang="en-US" sz="1000" b="0" i="0" u="none" strike="noStrike">
                        <a:solidFill>
                          <a:srgbClr val="000000"/>
                        </a:solidFill>
                        <a:effectLst/>
                        <a:latin typeface="Calibri" panose="020F0502020204030204" pitchFamily="34" charset="0"/>
                      </a:endParaRPr>
                    </a:p>
                  </a:txBody>
                  <a:tcPr marL="4763" marR="4763" marT="4763" marB="0" anchor="b"/>
                </a:tc>
              </a:tr>
              <a:tr h="180975">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Prodi S2</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000" u="none" strike="noStrike">
                          <a:effectLst/>
                        </a:rPr>
                        <a:t>Magister Keguruan Guru Sekolah Dasar</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35</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35</a:t>
                      </a:r>
                      <a:endParaRPr lang="en-US" sz="1000" b="0" i="0" u="none" strike="noStrike">
                        <a:solidFill>
                          <a:srgbClr val="000000"/>
                        </a:solidFill>
                        <a:effectLst/>
                        <a:latin typeface="Calibri" panose="020F0502020204030204" pitchFamily="34" charset="0"/>
                      </a:endParaRPr>
                    </a:p>
                  </a:txBody>
                  <a:tcPr marL="4763" marR="4763" marT="4763" marB="0" anchor="b"/>
                </a:tc>
              </a:tr>
              <a:tr h="180975">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Prodi S3</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000" u="none" strike="noStrike">
                          <a:effectLst/>
                        </a:rPr>
                        <a:t>Ilmu Pendidikan</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20</a:t>
                      </a:r>
                      <a:endParaRPr lang="en-US" sz="1000" b="0" i="0" u="none" strike="noStrike">
                        <a:solidFill>
                          <a:srgbClr val="000000"/>
                        </a:solidFill>
                        <a:effectLst/>
                        <a:latin typeface="Calibri" panose="020F0502020204030204" pitchFamily="34" charset="0"/>
                      </a:endParaRPr>
                    </a:p>
                  </a:txBody>
                  <a:tcPr marL="4763" marR="4763" marT="4763" marB="0" anchor="b"/>
                </a:tc>
              </a:tr>
              <a:tr h="180975">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r>
              <a:tr h="180975">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Prodi S2</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it-IT" sz="1000" u="none" strike="noStrike">
                          <a:effectLst/>
                        </a:rPr>
                        <a:t>Magister Pend. Bhs dan Sastra Indonesia</a:t>
                      </a:r>
                      <a:endParaRPr lang="it-IT"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4763" marR="4763" marT="4763" marB="0" anchor="b"/>
                </a:tc>
              </a:tr>
              <a:tr h="180975">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Prodi S2</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000" u="none" strike="noStrike">
                          <a:effectLst/>
                        </a:rPr>
                        <a:t>Magister Pendidikan Bahasa Inggris</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35</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25</a:t>
                      </a:r>
                      <a:endParaRPr lang="en-US" sz="1000" b="0" i="0" u="none" strike="noStrike">
                        <a:solidFill>
                          <a:srgbClr val="000000"/>
                        </a:solidFill>
                        <a:effectLst/>
                        <a:latin typeface="Calibri" panose="020F0502020204030204" pitchFamily="34" charset="0"/>
                      </a:endParaRPr>
                    </a:p>
                  </a:txBody>
                  <a:tcPr marL="4763" marR="4763" marT="4763" marB="0" anchor="b"/>
                </a:tc>
              </a:tr>
              <a:tr h="180975">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Prodi S2</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000" u="none" strike="noStrike">
                          <a:effectLst/>
                        </a:rPr>
                        <a:t>Magister Pend</a:t>
                      </a:r>
                      <a:r>
                        <a:rPr lang="en-US" sz="1000" u="none" strike="noStrike">
                          <a:effectLst/>
                        </a:rPr>
                        <a:t>. </a:t>
                      </a:r>
                      <a:r>
                        <a:rPr lang="en-US" sz="1000" u="none" strike="noStrike" smtClean="0">
                          <a:effectLst/>
                        </a:rPr>
                        <a:t>Bhs </a:t>
                      </a:r>
                      <a:r>
                        <a:rPr lang="en-US" sz="1000" u="none" strike="noStrike">
                          <a:effectLst/>
                        </a:rPr>
                        <a:t>dan Kebudayaan Lampung</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763" marR="4763" marT="4763" marB="0" anchor="b"/>
                </a:tc>
              </a:tr>
              <a:tr h="180975">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r>
              <a:tr h="180975">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Prodi S2</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000" u="none" strike="noStrike">
                          <a:effectLst/>
                        </a:rPr>
                        <a:t>Magister Pendidikan Fisika</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4763" marR="4763" marT="4763" marB="0" anchor="b"/>
                </a:tc>
              </a:tr>
              <a:tr h="180975">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Prodi S2</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000" u="none" strike="noStrike">
                          <a:effectLst/>
                        </a:rPr>
                        <a:t>Magister Pendidikan Ilmu Pengetahuan Alam</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17</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4763" marR="4763" marT="4763" marB="0" anchor="b"/>
                </a:tc>
              </a:tr>
              <a:tr h="180975">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Prodi S2</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000" u="none" strike="noStrike">
                          <a:effectLst/>
                        </a:rPr>
                        <a:t>Magister Pendidikan Matematika</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27</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25</a:t>
                      </a:r>
                      <a:endParaRPr lang="en-US" sz="1000" b="0" i="0" u="none" strike="noStrike">
                        <a:solidFill>
                          <a:srgbClr val="000000"/>
                        </a:solidFill>
                        <a:effectLst/>
                        <a:latin typeface="Calibri" panose="020F0502020204030204" pitchFamily="34" charset="0"/>
                      </a:endParaRPr>
                    </a:p>
                  </a:txBody>
                  <a:tcPr marL="4763" marR="4763" marT="4763" marB="0" anchor="b"/>
                </a:tc>
              </a:tr>
              <a:tr h="180975">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r>
              <a:tr h="180975">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Prodi S2</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000" u="none" strike="noStrike">
                          <a:effectLst/>
                        </a:rPr>
                        <a:t>Magister Pendidikan IPS</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4763" marR="4763" marT="4763" marB="0" anchor="b"/>
                </a:tc>
              </a:tr>
              <a:tr h="180975">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b="1" u="none" strike="noStrike">
                          <a:effectLst/>
                        </a:rPr>
                        <a:t>TOTAL</a:t>
                      </a:r>
                      <a:endParaRPr lang="en-US" sz="10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b="1" u="none" strike="noStrike">
                          <a:effectLst/>
                        </a:rPr>
                        <a:t>212</a:t>
                      </a:r>
                      <a:endParaRPr lang="en-US" sz="10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000" b="1" u="none" strike="noStrike">
                          <a:effectLst/>
                        </a:rPr>
                        <a:t>190</a:t>
                      </a:r>
                      <a:endParaRPr lang="en-US" sz="1000" b="1" i="0" u="none" strike="noStrike">
                        <a:solidFill>
                          <a:srgbClr val="000000"/>
                        </a:solidFill>
                        <a:effectLst/>
                        <a:latin typeface="Calibri" panose="020F0502020204030204" pitchFamily="34" charset="0"/>
                      </a:endParaRPr>
                    </a:p>
                  </a:txBody>
                  <a:tcPr marL="4763" marR="4763" marT="4763" marB="0" anchor="b"/>
                </a:tc>
              </a:tr>
            </a:tbl>
          </a:graphicData>
        </a:graphic>
      </p:graphicFrame>
      <p:sp>
        <p:nvSpPr>
          <p:cNvPr id="17" name="Content Placeholder 2"/>
          <p:cNvSpPr>
            <a:spLocks noGrp="1"/>
          </p:cNvSpPr>
          <p:nvPr>
            <p:ph idx="1"/>
          </p:nvPr>
        </p:nvSpPr>
        <p:spPr>
          <a:xfrm>
            <a:off x="3910084" y="4744301"/>
            <a:ext cx="4940489" cy="1066800"/>
          </a:xfrm>
        </p:spPr>
        <p:txBody>
          <a:bodyPr>
            <a:noAutofit/>
          </a:bodyPr>
          <a:lstStyle/>
          <a:p>
            <a:pPr marL="0" lvl="0" indent="0">
              <a:spcBef>
                <a:spcPts val="500"/>
              </a:spcBef>
              <a:buNone/>
            </a:pPr>
            <a:r>
              <a:rPr lang="en-US" sz="1600" smtClean="0">
                <a:solidFill>
                  <a:schemeClr val="tx1"/>
                </a:solidFill>
              </a:rPr>
              <a:t>Total jumlah </a:t>
            </a:r>
            <a:r>
              <a:rPr lang="en-US" sz="1600" smtClean="0">
                <a:solidFill>
                  <a:schemeClr val="tx1"/>
                </a:solidFill>
              </a:rPr>
              <a:t>mahasiswa </a:t>
            </a:r>
            <a:r>
              <a:rPr lang="en-US" sz="1600" smtClean="0">
                <a:solidFill>
                  <a:schemeClr val="tx1"/>
                </a:solidFill>
              </a:rPr>
              <a:t>di FKIP Unila adalah </a:t>
            </a:r>
            <a:r>
              <a:rPr lang="en-US" sz="1600" b="1" smtClean="0">
                <a:solidFill>
                  <a:schemeClr val="tx1"/>
                </a:solidFill>
              </a:rPr>
              <a:t>1745</a:t>
            </a:r>
            <a:r>
              <a:rPr lang="en-US" sz="1600" smtClean="0">
                <a:solidFill>
                  <a:schemeClr val="tx1"/>
                </a:solidFill>
              </a:rPr>
              <a:t> </a:t>
            </a:r>
            <a:r>
              <a:rPr lang="en-US" sz="1600" smtClean="0">
                <a:solidFill>
                  <a:schemeClr val="tx1"/>
                </a:solidFill>
              </a:rPr>
              <a:t>orang, yang terdiri dari </a:t>
            </a:r>
            <a:r>
              <a:rPr lang="en-US" sz="1600" b="1" smtClean="0"/>
              <a:t>1555</a:t>
            </a:r>
            <a:r>
              <a:rPr lang="en-US" sz="1600" smtClean="0">
                <a:solidFill>
                  <a:schemeClr val="tx1"/>
                </a:solidFill>
              </a:rPr>
              <a:t> mahasiswa sarjana </a:t>
            </a:r>
            <a:r>
              <a:rPr lang="en-US" sz="1600" smtClean="0">
                <a:solidFill>
                  <a:schemeClr val="tx1"/>
                </a:solidFill>
              </a:rPr>
              <a:t>dan </a:t>
            </a:r>
            <a:r>
              <a:rPr lang="en-US" sz="1600" b="1" smtClean="0">
                <a:solidFill>
                  <a:schemeClr val="tx1"/>
                </a:solidFill>
              </a:rPr>
              <a:t>190</a:t>
            </a:r>
            <a:r>
              <a:rPr lang="en-US" sz="1600" smtClean="0">
                <a:solidFill>
                  <a:schemeClr val="tx1"/>
                </a:solidFill>
              </a:rPr>
              <a:t> mahasiswa pasca sarjana.</a:t>
            </a:r>
          </a:p>
          <a:p>
            <a:pPr marL="0" lvl="0" indent="0">
              <a:spcBef>
                <a:spcPts val="500"/>
              </a:spcBef>
              <a:buNone/>
            </a:pPr>
            <a:endParaRPr lang="en-US" sz="1600"/>
          </a:p>
          <a:p>
            <a:pPr marL="0" lvl="0" indent="0">
              <a:spcBef>
                <a:spcPts val="500"/>
              </a:spcBef>
              <a:buNone/>
            </a:pPr>
            <a:r>
              <a:rPr lang="en-US" sz="1600" smtClean="0">
                <a:solidFill>
                  <a:schemeClr val="tx1"/>
                </a:solidFill>
              </a:rPr>
              <a:t>Sedangkan total mahasiswa PPG di FKIP Unila saat ini berjumlah </a:t>
            </a:r>
            <a:r>
              <a:rPr lang="en-US" sz="1600" b="1" smtClean="0">
                <a:solidFill>
                  <a:schemeClr val="tx1"/>
                </a:solidFill>
              </a:rPr>
              <a:t>1135</a:t>
            </a:r>
            <a:r>
              <a:rPr lang="en-US" sz="1600" smtClean="0">
                <a:solidFill>
                  <a:schemeClr val="tx1"/>
                </a:solidFill>
              </a:rPr>
              <a:t>.</a:t>
            </a:r>
            <a:endParaRPr lang="en-US" sz="1600">
              <a:solidFill>
                <a:schemeClr val="tx1"/>
              </a:solidFill>
            </a:endParaRPr>
          </a:p>
          <a:p>
            <a:pPr marL="457200" lvl="0" indent="-457200">
              <a:spcBef>
                <a:spcPts val="500"/>
              </a:spcBef>
              <a:buNone/>
            </a:pPr>
            <a:endParaRPr lang="en-US" sz="1600" smtClean="0">
              <a:solidFill>
                <a:schemeClr val="tx1"/>
              </a:solidFill>
            </a:endParaRPr>
          </a:p>
          <a:p>
            <a:pPr marL="460375" indent="-460375">
              <a:spcBef>
                <a:spcPts val="500"/>
              </a:spcBef>
              <a:buFont typeface="+mj-lt"/>
              <a:buAutoNum type="arabicPeriod"/>
            </a:pPr>
            <a:endParaRPr lang="en-US" sz="1600" smtClean="0">
              <a:solidFill>
                <a:schemeClr val="tx1"/>
              </a:solidFill>
            </a:endParaRPr>
          </a:p>
          <a:p>
            <a:pPr marL="460375" indent="-460375">
              <a:spcBef>
                <a:spcPts val="500"/>
              </a:spcBef>
              <a:buFont typeface="+mj-lt"/>
              <a:buAutoNum type="arabicPeriod"/>
            </a:pPr>
            <a:endParaRPr lang="en-US" sz="1600" smtClean="0">
              <a:solidFill>
                <a:schemeClr val="tx1"/>
              </a:solidFill>
            </a:endParaRPr>
          </a:p>
          <a:p>
            <a:pPr marL="514350" lvl="0" indent="-514350">
              <a:spcBef>
                <a:spcPts val="500"/>
              </a:spcBef>
              <a:buFont typeface="+mj-lt"/>
              <a:buAutoNum type="arabicPeriod"/>
            </a:pPr>
            <a:endParaRPr lang="en-US" sz="1600" b="1"/>
          </a:p>
        </p:txBody>
      </p:sp>
    </p:spTree>
    <p:extLst>
      <p:ext uri="{BB962C8B-B14F-4D97-AF65-F5344CB8AC3E}">
        <p14:creationId xmlns:p14="http://schemas.microsoft.com/office/powerpoint/2010/main" val="1416270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81075" y="99944"/>
            <a:ext cx="3065171" cy="511799"/>
          </a:xfrm>
        </p:spPr>
        <p:txBody>
          <a:bodyPr>
            <a:normAutofit fontScale="90000"/>
          </a:bodyPr>
          <a:lstStyle/>
          <a:p>
            <a:pPr algn="r"/>
            <a:r>
              <a:rPr lang="en-US" sz="3000" smtClean="0">
                <a:latin typeface="Bernard MT Condensed" pitchFamily="18" charset="0"/>
              </a:rPr>
              <a:t>PRESTASI</a:t>
            </a:r>
            <a:r>
              <a:rPr lang="en-US" sz="3000" smtClean="0">
                <a:latin typeface="Bernard MT Condensed" pitchFamily="18" charset="0"/>
              </a:rPr>
              <a:t> MAHASISWA</a:t>
            </a:r>
            <a:endParaRPr lang="en-US" sz="3000">
              <a:latin typeface="Bernard MT Condensed"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55509710"/>
              </p:ext>
            </p:extLst>
          </p:nvPr>
        </p:nvGraphicFramePr>
        <p:xfrm>
          <a:off x="800669" y="1233220"/>
          <a:ext cx="5784166" cy="1854200"/>
        </p:xfrm>
        <a:graphic>
          <a:graphicData uri="http://schemas.openxmlformats.org/drawingml/2006/table">
            <a:tbl>
              <a:tblPr firstRow="1" bandRow="1">
                <a:tableStyleId>{5C22544A-7EE6-4342-B048-85BDC9FD1C3A}</a:tableStyleId>
              </a:tblPr>
              <a:tblGrid>
                <a:gridCol w="508318"/>
                <a:gridCol w="1453071"/>
                <a:gridCol w="1441704"/>
                <a:gridCol w="1239303"/>
                <a:gridCol w="1141770"/>
              </a:tblGrid>
              <a:tr h="370840">
                <a:tc>
                  <a:txBody>
                    <a:bodyPr/>
                    <a:lstStyle/>
                    <a:p>
                      <a:pPr algn="ctr"/>
                      <a:r>
                        <a:rPr lang="en-US" smtClean="0"/>
                        <a:t>No</a:t>
                      </a:r>
                      <a:endParaRPr lang="en-US"/>
                    </a:p>
                  </a:txBody>
                  <a:tcPr/>
                </a:tc>
                <a:tc>
                  <a:txBody>
                    <a:bodyPr/>
                    <a:lstStyle/>
                    <a:p>
                      <a:pPr algn="ctr"/>
                      <a:r>
                        <a:rPr lang="en-US" smtClean="0"/>
                        <a:t>Tingkat</a:t>
                      </a:r>
                      <a:endParaRPr lang="en-US"/>
                    </a:p>
                  </a:txBody>
                  <a:tcPr/>
                </a:tc>
                <a:tc>
                  <a:txBody>
                    <a:bodyPr/>
                    <a:lstStyle/>
                    <a:p>
                      <a:pPr algn="ctr"/>
                      <a:r>
                        <a:rPr lang="en-US" smtClean="0"/>
                        <a:t>2019</a:t>
                      </a:r>
                      <a:endParaRPr lang="en-US"/>
                    </a:p>
                  </a:txBody>
                  <a:tcPr/>
                </a:tc>
                <a:tc>
                  <a:txBody>
                    <a:bodyPr/>
                    <a:lstStyle/>
                    <a:p>
                      <a:pPr algn="ctr"/>
                      <a:r>
                        <a:rPr lang="en-US" smtClean="0"/>
                        <a:t>2020</a:t>
                      </a:r>
                      <a:endParaRPr lang="en-US"/>
                    </a:p>
                  </a:txBody>
                  <a:tcPr/>
                </a:tc>
                <a:tc>
                  <a:txBody>
                    <a:bodyPr/>
                    <a:lstStyle/>
                    <a:p>
                      <a:pPr algn="ctr"/>
                      <a:r>
                        <a:rPr lang="en-US" smtClean="0"/>
                        <a:t>2021</a:t>
                      </a:r>
                      <a:endParaRPr lang="en-US"/>
                    </a:p>
                  </a:txBody>
                  <a:tcPr/>
                </a:tc>
              </a:tr>
              <a:tr h="370840">
                <a:tc>
                  <a:txBody>
                    <a:bodyPr/>
                    <a:lstStyle/>
                    <a:p>
                      <a:r>
                        <a:rPr lang="en-US" smtClean="0"/>
                        <a:t>1</a:t>
                      </a:r>
                      <a:endParaRPr lang="en-US"/>
                    </a:p>
                  </a:txBody>
                  <a:tcPr/>
                </a:tc>
                <a:tc>
                  <a:txBody>
                    <a:bodyPr/>
                    <a:lstStyle/>
                    <a:p>
                      <a:r>
                        <a:rPr lang="en-US" smtClean="0"/>
                        <a:t>Provinsi</a:t>
                      </a:r>
                      <a:endParaRPr lang="en-US"/>
                    </a:p>
                  </a:txBody>
                  <a:tcPr/>
                </a:tc>
                <a:tc>
                  <a:txBody>
                    <a:bodyPr/>
                    <a:lstStyle/>
                    <a:p>
                      <a:pPr algn="ctr"/>
                      <a:r>
                        <a:rPr lang="en-US" smtClean="0"/>
                        <a:t>16</a:t>
                      </a:r>
                      <a:endParaRPr lang="en-US"/>
                    </a:p>
                  </a:txBody>
                  <a:tcPr/>
                </a:tc>
                <a:tc>
                  <a:txBody>
                    <a:bodyPr/>
                    <a:lstStyle/>
                    <a:p>
                      <a:pPr algn="ctr"/>
                      <a:r>
                        <a:rPr lang="en-US" smtClean="0"/>
                        <a:t>22</a:t>
                      </a:r>
                      <a:endParaRPr lang="en-US"/>
                    </a:p>
                  </a:txBody>
                  <a:tcPr/>
                </a:tc>
                <a:tc>
                  <a:txBody>
                    <a:bodyPr/>
                    <a:lstStyle/>
                    <a:p>
                      <a:pPr algn="ctr"/>
                      <a:r>
                        <a:rPr lang="en-US" smtClean="0"/>
                        <a:t>3</a:t>
                      </a:r>
                      <a:endParaRPr lang="en-US"/>
                    </a:p>
                  </a:txBody>
                  <a:tcPr/>
                </a:tc>
              </a:tr>
              <a:tr h="370840">
                <a:tc>
                  <a:txBody>
                    <a:bodyPr/>
                    <a:lstStyle/>
                    <a:p>
                      <a:r>
                        <a:rPr lang="en-US" smtClean="0"/>
                        <a:t>2</a:t>
                      </a:r>
                      <a:endParaRPr lang="en-US"/>
                    </a:p>
                  </a:txBody>
                  <a:tcPr/>
                </a:tc>
                <a:tc>
                  <a:txBody>
                    <a:bodyPr/>
                    <a:lstStyle/>
                    <a:p>
                      <a:r>
                        <a:rPr lang="en-US" smtClean="0"/>
                        <a:t>Nasional</a:t>
                      </a:r>
                      <a:endParaRPr lang="en-US"/>
                    </a:p>
                  </a:txBody>
                  <a:tcPr/>
                </a:tc>
                <a:tc>
                  <a:txBody>
                    <a:bodyPr/>
                    <a:lstStyle/>
                    <a:p>
                      <a:pPr algn="ctr"/>
                      <a:r>
                        <a:rPr lang="en-US" smtClean="0"/>
                        <a:t>49</a:t>
                      </a:r>
                      <a:endParaRPr lang="en-US"/>
                    </a:p>
                  </a:txBody>
                  <a:tcPr/>
                </a:tc>
                <a:tc>
                  <a:txBody>
                    <a:bodyPr/>
                    <a:lstStyle/>
                    <a:p>
                      <a:pPr algn="ctr"/>
                      <a:r>
                        <a:rPr lang="en-US" smtClean="0"/>
                        <a:t>17</a:t>
                      </a:r>
                      <a:endParaRPr lang="en-US"/>
                    </a:p>
                  </a:txBody>
                  <a:tcPr/>
                </a:tc>
                <a:tc>
                  <a:txBody>
                    <a:bodyPr/>
                    <a:lstStyle/>
                    <a:p>
                      <a:pPr algn="ctr"/>
                      <a:r>
                        <a:rPr lang="en-US" smtClean="0"/>
                        <a:t>81</a:t>
                      </a:r>
                      <a:endParaRPr lang="en-US"/>
                    </a:p>
                  </a:txBody>
                  <a:tcPr/>
                </a:tc>
              </a:tr>
              <a:tr h="370840">
                <a:tc>
                  <a:txBody>
                    <a:bodyPr/>
                    <a:lstStyle/>
                    <a:p>
                      <a:r>
                        <a:rPr lang="en-US" smtClean="0"/>
                        <a:t>3</a:t>
                      </a:r>
                      <a:endParaRPr lang="en-US"/>
                    </a:p>
                  </a:txBody>
                  <a:tcPr/>
                </a:tc>
                <a:tc>
                  <a:txBody>
                    <a:bodyPr/>
                    <a:lstStyle/>
                    <a:p>
                      <a:r>
                        <a:rPr lang="en-US" smtClean="0"/>
                        <a:t>Internasional</a:t>
                      </a:r>
                      <a:endParaRPr lang="en-US"/>
                    </a:p>
                  </a:txBody>
                  <a:tcPr/>
                </a:tc>
                <a:tc>
                  <a:txBody>
                    <a:bodyPr/>
                    <a:lstStyle/>
                    <a:p>
                      <a:pPr algn="ctr"/>
                      <a:r>
                        <a:rPr lang="en-US" smtClean="0"/>
                        <a:t>11</a:t>
                      </a:r>
                      <a:endParaRPr lang="en-US"/>
                    </a:p>
                  </a:txBody>
                  <a:tcPr/>
                </a:tc>
                <a:tc>
                  <a:txBody>
                    <a:bodyPr/>
                    <a:lstStyle/>
                    <a:p>
                      <a:pPr algn="ctr"/>
                      <a:r>
                        <a:rPr lang="en-US" smtClean="0"/>
                        <a:t>2</a:t>
                      </a:r>
                      <a:endParaRPr lang="en-US"/>
                    </a:p>
                  </a:txBody>
                  <a:tcPr/>
                </a:tc>
                <a:tc>
                  <a:txBody>
                    <a:bodyPr/>
                    <a:lstStyle/>
                    <a:p>
                      <a:pPr algn="ctr"/>
                      <a:r>
                        <a:rPr lang="en-US" smtClean="0"/>
                        <a:t>2</a:t>
                      </a:r>
                      <a:endParaRPr lang="en-US"/>
                    </a:p>
                  </a:txBody>
                  <a:tcPr/>
                </a:tc>
              </a:tr>
              <a:tr h="370840">
                <a:tc gridSpan="2">
                  <a:txBody>
                    <a:bodyPr/>
                    <a:lstStyle/>
                    <a:p>
                      <a:pPr algn="ctr"/>
                      <a:r>
                        <a:rPr lang="en-US" b="1" smtClean="0"/>
                        <a:t>Jumlah</a:t>
                      </a:r>
                      <a:endParaRPr lang="en-US" b="1"/>
                    </a:p>
                  </a:txBody>
                  <a:tcPr/>
                </a:tc>
                <a:tc hMerge="1">
                  <a:txBody>
                    <a:bodyPr/>
                    <a:lstStyle/>
                    <a:p>
                      <a:endParaRPr lang="en-US"/>
                    </a:p>
                  </a:txBody>
                  <a:tcPr/>
                </a:tc>
                <a:tc>
                  <a:txBody>
                    <a:bodyPr/>
                    <a:lstStyle/>
                    <a:p>
                      <a:pPr algn="ctr"/>
                      <a:r>
                        <a:rPr lang="en-US" b="1" smtClean="0"/>
                        <a:t>76</a:t>
                      </a:r>
                      <a:endParaRPr lang="en-US" b="1"/>
                    </a:p>
                  </a:txBody>
                  <a:tcPr/>
                </a:tc>
                <a:tc>
                  <a:txBody>
                    <a:bodyPr/>
                    <a:lstStyle/>
                    <a:p>
                      <a:pPr algn="ctr"/>
                      <a:r>
                        <a:rPr lang="en-US" b="1" smtClean="0"/>
                        <a:t>41</a:t>
                      </a:r>
                      <a:endParaRPr lang="en-US" b="1"/>
                    </a:p>
                  </a:txBody>
                  <a:tcPr/>
                </a:tc>
                <a:tc>
                  <a:txBody>
                    <a:bodyPr/>
                    <a:lstStyle/>
                    <a:p>
                      <a:pPr algn="ctr"/>
                      <a:r>
                        <a:rPr lang="en-US" b="1" smtClean="0"/>
                        <a:t>86</a:t>
                      </a:r>
                      <a:endParaRPr lang="en-US" b="1"/>
                    </a:p>
                  </a:txBody>
                  <a:tcP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2552036984"/>
              </p:ext>
            </p:extLst>
          </p:nvPr>
        </p:nvGraphicFramePr>
        <p:xfrm>
          <a:off x="791571" y="3265221"/>
          <a:ext cx="5766178"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1325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81075" y="99944"/>
            <a:ext cx="3065171" cy="511799"/>
          </a:xfrm>
        </p:spPr>
        <p:txBody>
          <a:bodyPr>
            <a:normAutofit/>
          </a:bodyPr>
          <a:lstStyle/>
          <a:p>
            <a:pPr algn="r"/>
            <a:r>
              <a:rPr lang="en-US" sz="3000" smtClean="0">
                <a:latin typeface="Bernard MT Condensed" pitchFamily="18" charset="0"/>
              </a:rPr>
              <a:t>KERJASAMA</a:t>
            </a:r>
            <a:endParaRPr lang="en-US" sz="3000">
              <a:latin typeface="Bernard MT Condensed"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14609115"/>
              </p:ext>
            </p:extLst>
          </p:nvPr>
        </p:nvGraphicFramePr>
        <p:xfrm>
          <a:off x="800669" y="1233220"/>
          <a:ext cx="3403093" cy="1483360"/>
        </p:xfrm>
        <a:graphic>
          <a:graphicData uri="http://schemas.openxmlformats.org/drawingml/2006/table">
            <a:tbl>
              <a:tblPr firstRow="1" bandRow="1">
                <a:tableStyleId>{5C22544A-7EE6-4342-B048-85BDC9FD1C3A}</a:tableStyleId>
              </a:tblPr>
              <a:tblGrid>
                <a:gridCol w="508318"/>
                <a:gridCol w="1453071"/>
                <a:gridCol w="1441704"/>
              </a:tblGrid>
              <a:tr h="370840">
                <a:tc>
                  <a:txBody>
                    <a:bodyPr/>
                    <a:lstStyle/>
                    <a:p>
                      <a:pPr algn="ctr"/>
                      <a:r>
                        <a:rPr lang="en-US" smtClean="0"/>
                        <a:t>No</a:t>
                      </a:r>
                      <a:endParaRPr lang="en-US"/>
                    </a:p>
                  </a:txBody>
                  <a:tcPr/>
                </a:tc>
                <a:tc>
                  <a:txBody>
                    <a:bodyPr/>
                    <a:lstStyle/>
                    <a:p>
                      <a:pPr algn="ctr"/>
                      <a:r>
                        <a:rPr lang="en-US" smtClean="0"/>
                        <a:t>Cakupan</a:t>
                      </a:r>
                      <a:endParaRPr lang="en-US"/>
                    </a:p>
                  </a:txBody>
                  <a:tcPr/>
                </a:tc>
                <a:tc>
                  <a:txBody>
                    <a:bodyPr/>
                    <a:lstStyle/>
                    <a:p>
                      <a:pPr algn="ctr"/>
                      <a:r>
                        <a:rPr lang="en-US" smtClean="0"/>
                        <a:t>Jumlah</a:t>
                      </a:r>
                      <a:endParaRPr lang="en-US"/>
                    </a:p>
                  </a:txBody>
                  <a:tcPr/>
                </a:tc>
              </a:tr>
              <a:tr h="370840">
                <a:tc>
                  <a:txBody>
                    <a:bodyPr/>
                    <a:lstStyle/>
                    <a:p>
                      <a:r>
                        <a:rPr lang="en-US" smtClean="0"/>
                        <a:t>1</a:t>
                      </a:r>
                      <a:endParaRPr lang="en-US"/>
                    </a:p>
                  </a:txBody>
                  <a:tcPr/>
                </a:tc>
                <a:tc>
                  <a:txBody>
                    <a:bodyPr/>
                    <a:lstStyle/>
                    <a:p>
                      <a:r>
                        <a:rPr lang="en-US" smtClean="0"/>
                        <a:t>Nasional</a:t>
                      </a:r>
                      <a:endParaRPr lang="en-US"/>
                    </a:p>
                  </a:txBody>
                  <a:tcPr/>
                </a:tc>
                <a:tc>
                  <a:txBody>
                    <a:bodyPr/>
                    <a:lstStyle/>
                    <a:p>
                      <a:pPr algn="ctr"/>
                      <a:r>
                        <a:rPr lang="en-US" smtClean="0"/>
                        <a:t>76</a:t>
                      </a:r>
                      <a:endParaRPr lang="en-US"/>
                    </a:p>
                  </a:txBody>
                  <a:tcPr/>
                </a:tc>
              </a:tr>
              <a:tr h="370840">
                <a:tc>
                  <a:txBody>
                    <a:bodyPr/>
                    <a:lstStyle/>
                    <a:p>
                      <a:r>
                        <a:rPr lang="en-US" smtClean="0"/>
                        <a:t>2</a:t>
                      </a:r>
                      <a:endParaRPr lang="en-US"/>
                    </a:p>
                  </a:txBody>
                  <a:tcPr/>
                </a:tc>
                <a:tc>
                  <a:txBody>
                    <a:bodyPr/>
                    <a:lstStyle/>
                    <a:p>
                      <a:r>
                        <a:rPr lang="en-US" smtClean="0"/>
                        <a:t>Internasional</a:t>
                      </a:r>
                      <a:endParaRPr lang="en-US"/>
                    </a:p>
                  </a:txBody>
                  <a:tcPr/>
                </a:tc>
                <a:tc>
                  <a:txBody>
                    <a:bodyPr/>
                    <a:lstStyle/>
                    <a:p>
                      <a:pPr algn="ctr"/>
                      <a:r>
                        <a:rPr lang="en-US" smtClean="0"/>
                        <a:t>2</a:t>
                      </a:r>
                      <a:endParaRPr lang="en-US"/>
                    </a:p>
                  </a:txBody>
                  <a:tcPr/>
                </a:tc>
              </a:tr>
              <a:tr h="370840">
                <a:tc gridSpan="2">
                  <a:txBody>
                    <a:bodyPr/>
                    <a:lstStyle/>
                    <a:p>
                      <a:pPr algn="ctr"/>
                      <a:r>
                        <a:rPr lang="en-US" b="1" smtClean="0"/>
                        <a:t>Jumlah</a:t>
                      </a:r>
                      <a:endParaRPr lang="en-US" b="1"/>
                    </a:p>
                  </a:txBody>
                  <a:tcPr/>
                </a:tc>
                <a:tc hMerge="1">
                  <a:txBody>
                    <a:bodyPr/>
                    <a:lstStyle/>
                    <a:p>
                      <a:endParaRPr lang="en-US"/>
                    </a:p>
                  </a:txBody>
                  <a:tcPr/>
                </a:tc>
                <a:tc>
                  <a:txBody>
                    <a:bodyPr/>
                    <a:lstStyle/>
                    <a:p>
                      <a:pPr algn="ctr"/>
                      <a:r>
                        <a:rPr lang="en-US" b="1" smtClean="0"/>
                        <a:t>78</a:t>
                      </a:r>
                      <a:endParaRPr lang="en-US" b="1"/>
                    </a:p>
                  </a:txBody>
                  <a:tcPr/>
                </a:tc>
              </a:tr>
            </a:tbl>
          </a:graphicData>
        </a:graphic>
      </p:graphicFrame>
      <p:sp>
        <p:nvSpPr>
          <p:cNvPr id="6" name="Content Placeholder 2"/>
          <p:cNvSpPr>
            <a:spLocks noGrp="1"/>
          </p:cNvSpPr>
          <p:nvPr>
            <p:ph idx="1"/>
          </p:nvPr>
        </p:nvSpPr>
        <p:spPr>
          <a:xfrm>
            <a:off x="736978" y="2847256"/>
            <a:ext cx="8059003" cy="3519423"/>
          </a:xfrm>
        </p:spPr>
        <p:txBody>
          <a:bodyPr>
            <a:noAutofit/>
          </a:bodyPr>
          <a:lstStyle/>
          <a:p>
            <a:pPr marL="0" lvl="0" indent="0">
              <a:spcBef>
                <a:spcPts val="500"/>
              </a:spcBef>
              <a:buNone/>
            </a:pPr>
            <a:r>
              <a:rPr lang="en-US" sz="2000" smtClean="0">
                <a:solidFill>
                  <a:schemeClr val="tx1"/>
                </a:solidFill>
              </a:rPr>
              <a:t>FKIP Unila telah menjalin kerjasama melalui </a:t>
            </a:r>
            <a:r>
              <a:rPr lang="en-US" sz="2000" i="1" smtClean="0">
                <a:solidFill>
                  <a:schemeClr val="tx1"/>
                </a:solidFill>
              </a:rPr>
              <a:t>MoU</a:t>
            </a:r>
            <a:r>
              <a:rPr lang="en-US" sz="2000"/>
              <a:t> maupun PKS dengan berbagai pihak seperti sekolah-sekolah, MGMP, pemerintah provinsi dan pemerintah daerah, universitas, serta instansi-instansi lain baik di tingkat provinsi, nasional, maupun internasional</a:t>
            </a:r>
            <a:r>
              <a:rPr lang="en-US" sz="2000"/>
              <a:t>. </a:t>
            </a:r>
            <a:endParaRPr lang="en-US" sz="2000" smtClean="0"/>
          </a:p>
          <a:p>
            <a:pPr marL="0" lvl="0" indent="0">
              <a:spcBef>
                <a:spcPts val="500"/>
              </a:spcBef>
              <a:buNone/>
            </a:pPr>
            <a:endParaRPr lang="en-US" sz="2000"/>
          </a:p>
          <a:p>
            <a:pPr marL="0" lvl="0" indent="0">
              <a:spcBef>
                <a:spcPts val="500"/>
              </a:spcBef>
              <a:buNone/>
            </a:pPr>
            <a:r>
              <a:rPr lang="en-US" sz="2000" smtClean="0"/>
              <a:t>Saat ini, kerjasama internasional yang telah dijalin oleh FKIP Unila adalah dengan College </a:t>
            </a:r>
            <a:r>
              <a:rPr lang="en-US" sz="2000"/>
              <a:t>of Teacher Education University of </a:t>
            </a:r>
            <a:r>
              <a:rPr lang="en-US" sz="2000"/>
              <a:t>Mindanao </a:t>
            </a:r>
            <a:r>
              <a:rPr lang="en-US" sz="2000" smtClean="0"/>
              <a:t>Philippines dan </a:t>
            </a:r>
            <a:r>
              <a:rPr lang="en-US" sz="2000"/>
              <a:t>Southeast Asian Ministers of Education Organization (SEAMEO</a:t>
            </a:r>
          </a:p>
          <a:p>
            <a:pPr marL="0" lvl="0" indent="0">
              <a:spcBef>
                <a:spcPts val="500"/>
              </a:spcBef>
              <a:buNone/>
            </a:pPr>
            <a:endParaRPr lang="en-US" sz="2000" smtClean="0">
              <a:solidFill>
                <a:schemeClr val="tx1"/>
              </a:solidFill>
            </a:endParaRPr>
          </a:p>
          <a:p>
            <a:pPr marL="0" lvl="0" indent="0">
              <a:spcBef>
                <a:spcPts val="500"/>
              </a:spcBef>
              <a:buNone/>
            </a:pPr>
            <a:r>
              <a:rPr lang="en-US" sz="2000" smtClean="0"/>
              <a:t>Bentuk kerjasama yang dijalin meliputi kegiatan tri dharma PT, program MBKM, serta kegiatan lain dalam rangka peningkatan IKU PT. </a:t>
            </a:r>
          </a:p>
          <a:p>
            <a:pPr marL="457200" lvl="0" indent="-457200">
              <a:spcBef>
                <a:spcPts val="500"/>
              </a:spcBef>
              <a:buNone/>
            </a:pPr>
            <a:endParaRPr lang="en-US" sz="2000" smtClean="0">
              <a:solidFill>
                <a:schemeClr val="tx1"/>
              </a:solidFill>
            </a:endParaRPr>
          </a:p>
          <a:p>
            <a:pPr marL="460375" indent="-460375">
              <a:spcBef>
                <a:spcPts val="500"/>
              </a:spcBef>
              <a:buFont typeface="+mj-lt"/>
              <a:buAutoNum type="arabicPeriod"/>
            </a:pPr>
            <a:endParaRPr lang="en-US" sz="2000" smtClean="0">
              <a:solidFill>
                <a:schemeClr val="tx1"/>
              </a:solidFill>
            </a:endParaRPr>
          </a:p>
          <a:p>
            <a:pPr marL="460375" indent="-460375">
              <a:spcBef>
                <a:spcPts val="500"/>
              </a:spcBef>
              <a:buFont typeface="+mj-lt"/>
              <a:buAutoNum type="arabicPeriod"/>
            </a:pPr>
            <a:endParaRPr lang="en-US" sz="2000" smtClean="0">
              <a:solidFill>
                <a:schemeClr val="tx1"/>
              </a:solidFill>
            </a:endParaRPr>
          </a:p>
          <a:p>
            <a:pPr marL="514350" lvl="0" indent="-514350">
              <a:spcBef>
                <a:spcPts val="500"/>
              </a:spcBef>
              <a:buFont typeface="+mj-lt"/>
              <a:buAutoNum type="arabicPeriod"/>
            </a:pPr>
            <a:endParaRPr lang="en-US" sz="2000" b="1"/>
          </a:p>
        </p:txBody>
      </p:sp>
    </p:spTree>
    <p:extLst>
      <p:ext uri="{BB962C8B-B14F-4D97-AF65-F5344CB8AC3E}">
        <p14:creationId xmlns:p14="http://schemas.microsoft.com/office/powerpoint/2010/main" val="2488099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658" t="27699" r="23640" b="18355"/>
          <a:stretch/>
        </p:blipFill>
        <p:spPr>
          <a:xfrm>
            <a:off x="0" y="1562669"/>
            <a:ext cx="9144000" cy="4826253"/>
          </a:xfrm>
          <a:prstGeom prst="rect">
            <a:avLst/>
          </a:prstGeom>
        </p:spPr>
      </p:pic>
      <p:pic>
        <p:nvPicPr>
          <p:cNvPr id="5" name="Picture 4"/>
          <p:cNvPicPr preferRelativeResize="0">
            <a:picLocks/>
          </p:cNvPicPr>
          <p:nvPr/>
        </p:nvPicPr>
        <p:blipFill rotWithShape="1">
          <a:blip r:embed="rId3"/>
          <a:srcRect l="35838" t="17087" r="18086" b="22913"/>
          <a:stretch/>
        </p:blipFill>
        <p:spPr>
          <a:xfrm>
            <a:off x="429369" y="2019629"/>
            <a:ext cx="3474720" cy="2560320"/>
          </a:xfrm>
          <a:prstGeom prst="rect">
            <a:avLst/>
          </a:prstGeom>
        </p:spPr>
      </p:pic>
      <p:sp>
        <p:nvSpPr>
          <p:cNvPr id="6" name="Rectangle 5"/>
          <p:cNvSpPr/>
          <p:nvPr/>
        </p:nvSpPr>
        <p:spPr>
          <a:xfrm>
            <a:off x="333954" y="1932166"/>
            <a:ext cx="3657600" cy="27432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59532" y="4156364"/>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7" idx="1"/>
          </p:cNvCxnSpPr>
          <p:nvPr/>
        </p:nvCxnSpPr>
        <p:spPr>
          <a:xfrm>
            <a:off x="3991554" y="1932166"/>
            <a:ext cx="1781369" cy="223758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7" idx="3"/>
          </p:cNvCxnSpPr>
          <p:nvPr/>
        </p:nvCxnSpPr>
        <p:spPr>
          <a:xfrm flipV="1">
            <a:off x="3991554" y="4234413"/>
            <a:ext cx="1781369" cy="4409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8836" y="5237323"/>
            <a:ext cx="3087705" cy="600164"/>
          </a:xfrm>
          <a:prstGeom prst="rect">
            <a:avLst/>
          </a:prstGeom>
          <a:noFill/>
        </p:spPr>
        <p:txBody>
          <a:bodyPr wrap="none" rtlCol="0">
            <a:spAutoFit/>
          </a:bodyPr>
          <a:lstStyle/>
          <a:p>
            <a:r>
              <a:rPr lang="en-US" sz="1100" smtClean="0">
                <a:solidFill>
                  <a:schemeClr val="bg1"/>
                </a:solidFill>
              </a:rPr>
              <a:t>Jl. Prof. Dr. Sumantri Brojonegoro No. 1 </a:t>
            </a:r>
          </a:p>
          <a:p>
            <a:r>
              <a:rPr lang="en-US" sz="1100" smtClean="0">
                <a:solidFill>
                  <a:schemeClr val="bg1"/>
                </a:solidFill>
              </a:rPr>
              <a:t>Kelurahan Gedung Meneng, Kecamatan Rajabasa</a:t>
            </a:r>
          </a:p>
          <a:p>
            <a:r>
              <a:rPr lang="en-US" sz="1100" smtClean="0">
                <a:solidFill>
                  <a:schemeClr val="bg1"/>
                </a:solidFill>
              </a:rPr>
              <a:t>Kota Bandar Lampung, Lampung, Indonesia, 35145</a:t>
            </a:r>
            <a:endParaRPr lang="en-US" sz="1100">
              <a:solidFill>
                <a:schemeClr val="bg1"/>
              </a:solidFill>
            </a:endParaRPr>
          </a:p>
        </p:txBody>
      </p:sp>
      <p:sp>
        <p:nvSpPr>
          <p:cNvPr id="21" name="TextBox 20"/>
          <p:cNvSpPr txBox="1"/>
          <p:nvPr/>
        </p:nvSpPr>
        <p:spPr>
          <a:xfrm>
            <a:off x="238835" y="4762829"/>
            <a:ext cx="3641894" cy="492443"/>
          </a:xfrm>
          <a:prstGeom prst="rect">
            <a:avLst/>
          </a:prstGeom>
          <a:noFill/>
        </p:spPr>
        <p:txBody>
          <a:bodyPr wrap="none" rtlCol="0">
            <a:spAutoFit/>
          </a:bodyPr>
          <a:lstStyle/>
          <a:p>
            <a:r>
              <a:rPr lang="en-US" sz="1300" b="1" smtClean="0">
                <a:solidFill>
                  <a:schemeClr val="bg1"/>
                </a:solidFill>
              </a:rPr>
              <a:t>Kampus A Fakultas Keguruan dan Ilmu Pendidikan</a:t>
            </a:r>
          </a:p>
          <a:p>
            <a:r>
              <a:rPr lang="en-US" sz="1300" b="1" smtClean="0">
                <a:solidFill>
                  <a:schemeClr val="bg1"/>
                </a:solidFill>
              </a:rPr>
              <a:t>Universitas Lampung</a:t>
            </a:r>
            <a:endParaRPr lang="en-US" sz="1300" b="1">
              <a:solidFill>
                <a:schemeClr val="bg1"/>
              </a:solidFill>
            </a:endParaRPr>
          </a:p>
        </p:txBody>
      </p:sp>
      <p:sp>
        <p:nvSpPr>
          <p:cNvPr id="22" name="Rectangle 21"/>
          <p:cNvSpPr/>
          <p:nvPr/>
        </p:nvSpPr>
        <p:spPr>
          <a:xfrm>
            <a:off x="2854857" y="811774"/>
            <a:ext cx="3720890" cy="861774"/>
          </a:xfrm>
          <a:prstGeom prst="rect">
            <a:avLst/>
          </a:prstGeom>
          <a:noFill/>
        </p:spPr>
        <p:txBody>
          <a:bodyPr wrap="none" lIns="91440" tIns="45720" rIns="91440" bIns="45720">
            <a:spAutoFit/>
          </a:bodyPr>
          <a:lstStyle/>
          <a:p>
            <a:pPr algn="ctr"/>
            <a:r>
              <a:rPr lang="en-US" sz="5000" b="0"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Selamat Datang</a:t>
            </a:r>
            <a:endParaRPr lang="en-US" sz="5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endParaRPr>
          </a:p>
        </p:txBody>
      </p:sp>
    </p:spTree>
    <p:extLst>
      <p:ext uri="{BB962C8B-B14F-4D97-AF65-F5344CB8AC3E}">
        <p14:creationId xmlns:p14="http://schemas.microsoft.com/office/powerpoint/2010/main" val="4125625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2514600"/>
            <a:ext cx="8229600" cy="2133600"/>
          </a:xfrm>
        </p:spPr>
        <p:txBody>
          <a:bodyPr>
            <a:normAutofit/>
          </a:bodyPr>
          <a:lstStyle/>
          <a:p>
            <a:pPr lvl="0" algn="ctr">
              <a:buNone/>
            </a:pPr>
            <a:r>
              <a:rPr lang="en-US" sz="3500" smtClean="0"/>
              <a:t>“</a:t>
            </a:r>
            <a:r>
              <a:rPr lang="id-ID" sz="3500" smtClean="0"/>
              <a:t>Pada tahun 2021</a:t>
            </a:r>
            <a:r>
              <a:rPr lang="en-US" sz="3500" smtClean="0"/>
              <a:t>, </a:t>
            </a:r>
            <a:r>
              <a:rPr lang="id-ID" sz="3500" smtClean="0"/>
              <a:t>FKIP Unila menjadi LPTK</a:t>
            </a:r>
            <a:r>
              <a:rPr lang="en-US" sz="3500" smtClean="0"/>
              <a:t> </a:t>
            </a:r>
            <a:r>
              <a:rPr lang="id-ID" sz="3500" smtClean="0"/>
              <a:t>inspiratif - progresif yang profesional dan bermartabat</a:t>
            </a:r>
            <a:r>
              <a:rPr lang="en-US" sz="3500" smtClean="0"/>
              <a:t>”</a:t>
            </a:r>
            <a:endParaRPr lang="en-US" sz="3500"/>
          </a:p>
        </p:txBody>
      </p:sp>
      <p:sp>
        <p:nvSpPr>
          <p:cNvPr id="3" name="Title 1"/>
          <p:cNvSpPr>
            <a:spLocks noGrp="1"/>
          </p:cNvSpPr>
          <p:nvPr>
            <p:ph type="title"/>
          </p:nvPr>
        </p:nvSpPr>
        <p:spPr>
          <a:xfrm>
            <a:off x="4981075" y="99944"/>
            <a:ext cx="3065171" cy="511799"/>
          </a:xfrm>
        </p:spPr>
        <p:txBody>
          <a:bodyPr>
            <a:normAutofit/>
          </a:bodyPr>
          <a:lstStyle/>
          <a:p>
            <a:pPr algn="r"/>
            <a:r>
              <a:rPr lang="en-US" sz="3000" smtClean="0">
                <a:latin typeface="Bernard MT Condensed" pitchFamily="18" charset="0"/>
              </a:rPr>
              <a:t>VISI FKIP UNILA</a:t>
            </a:r>
            <a:endParaRPr lang="en-US" sz="3000">
              <a:latin typeface="Bernard MT Condensed" pitchFamily="18" charset="0"/>
            </a:endParaRPr>
          </a:p>
        </p:txBody>
      </p:sp>
    </p:spTree>
    <p:extLst>
      <p:ext uri="{BB962C8B-B14F-4D97-AF65-F5344CB8AC3E}">
        <p14:creationId xmlns:p14="http://schemas.microsoft.com/office/powerpoint/2010/main" val="4263767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41292" y="1841680"/>
            <a:ext cx="8458200" cy="4153438"/>
          </a:xfrm>
        </p:spPr>
        <p:txBody>
          <a:bodyPr>
            <a:noAutofit/>
          </a:bodyPr>
          <a:lstStyle/>
          <a:p>
            <a:pPr marL="341313" indent="-341313">
              <a:buFont typeface="+mj-lt"/>
              <a:buAutoNum type="arabicPeriod"/>
            </a:pPr>
            <a:r>
              <a:rPr lang="en-US" sz="1900"/>
              <a:t>Menyelenggarakan pembelajaran dan pembimbingan yang mendidik guna menghasilkan lulusan yang memiliki ide baru untuk menghasilkan karya inovatif bidang pendidikan berlandaskan budaya akademik dan nilai-nilai karakter </a:t>
            </a:r>
            <a:r>
              <a:rPr lang="en-US" sz="1900" smtClean="0"/>
              <a:t>bangsa.</a:t>
            </a:r>
          </a:p>
          <a:p>
            <a:pPr marL="341313" indent="-341313">
              <a:buFont typeface="+mj-lt"/>
              <a:buAutoNum type="arabicPeriod"/>
            </a:pPr>
            <a:endParaRPr lang="en-US" sz="100"/>
          </a:p>
          <a:p>
            <a:pPr marL="341313" indent="-341313">
              <a:buFont typeface="+mj-lt"/>
              <a:buAutoNum type="arabicPeriod"/>
            </a:pPr>
            <a:r>
              <a:rPr lang="en-US" sz="1900" smtClean="0"/>
              <a:t>Mewujudkan </a:t>
            </a:r>
            <a:r>
              <a:rPr lang="en-US" sz="1900"/>
              <a:t>pengembangan ilmu pengetahuan, teknologi dan seni melalui penelitian untuk meningkatkan kemajuan kualitas pembelajaran dan pembimbingan serta menghasilkan produk-produk ilmiah yang </a:t>
            </a:r>
            <a:r>
              <a:rPr lang="en-US" sz="1900" smtClean="0"/>
              <a:t>terkini.</a:t>
            </a:r>
          </a:p>
          <a:p>
            <a:pPr marL="341313" indent="-341313">
              <a:buFont typeface="+mj-lt"/>
              <a:buAutoNum type="arabicPeriod"/>
            </a:pPr>
            <a:endParaRPr lang="en-US" sz="100"/>
          </a:p>
          <a:p>
            <a:pPr marL="341313" indent="-341313">
              <a:buFont typeface="+mj-lt"/>
              <a:buAutoNum type="arabicPeriod"/>
            </a:pPr>
            <a:r>
              <a:rPr lang="en-US" sz="1900" smtClean="0"/>
              <a:t>Melaksanakan </a:t>
            </a:r>
            <a:r>
              <a:rPr lang="en-US" sz="1900"/>
              <a:t>pengabdian kepada masyarakat untuk meningkatkan pengetahuan dan wawasan masyarakat khususnya pada bidang pendidikan dan ilmu pengetahuan pada </a:t>
            </a:r>
            <a:r>
              <a:rPr lang="en-US" sz="1900" smtClean="0"/>
              <a:t>umumnya.</a:t>
            </a:r>
          </a:p>
          <a:p>
            <a:pPr marL="341313" indent="-341313">
              <a:buFont typeface="+mj-lt"/>
              <a:buAutoNum type="arabicPeriod"/>
            </a:pPr>
            <a:endParaRPr lang="en-US" sz="100"/>
          </a:p>
          <a:p>
            <a:pPr marL="341313" indent="-341313">
              <a:buFont typeface="+mj-lt"/>
              <a:buAutoNum type="arabicPeriod"/>
            </a:pPr>
            <a:r>
              <a:rPr lang="en-US" sz="1900" smtClean="0"/>
              <a:t>Mewujudkan </a:t>
            </a:r>
            <a:r>
              <a:rPr lang="en-US" sz="1900"/>
              <a:t>kemitraan antar lembaga terkait baik </a:t>
            </a:r>
            <a:r>
              <a:rPr lang="en-US" sz="1900" i="1"/>
              <a:t>scope </a:t>
            </a:r>
            <a:r>
              <a:rPr lang="en-US" sz="1900"/>
              <a:t>nasional maupun internasional yang saling menguntungkan dan berkelanjutan.</a:t>
            </a:r>
          </a:p>
        </p:txBody>
      </p:sp>
      <p:sp>
        <p:nvSpPr>
          <p:cNvPr id="5" name="Title 1"/>
          <p:cNvSpPr>
            <a:spLocks noGrp="1"/>
          </p:cNvSpPr>
          <p:nvPr>
            <p:ph type="title"/>
          </p:nvPr>
        </p:nvSpPr>
        <p:spPr>
          <a:xfrm>
            <a:off x="4981075" y="99944"/>
            <a:ext cx="3065171" cy="511799"/>
          </a:xfrm>
        </p:spPr>
        <p:txBody>
          <a:bodyPr>
            <a:normAutofit/>
          </a:bodyPr>
          <a:lstStyle/>
          <a:p>
            <a:pPr algn="r"/>
            <a:r>
              <a:rPr lang="en-US" sz="3000" smtClean="0">
                <a:latin typeface="Bernard MT Condensed" pitchFamily="18" charset="0"/>
              </a:rPr>
              <a:t>MISI FKIP UNILA</a:t>
            </a:r>
            <a:endParaRPr lang="en-US" sz="3000">
              <a:latin typeface="Bernard MT Condensed" pitchFamily="18" charset="0"/>
            </a:endParaRPr>
          </a:p>
        </p:txBody>
      </p:sp>
    </p:spTree>
    <p:extLst>
      <p:ext uri="{BB962C8B-B14F-4D97-AF65-F5344CB8AC3E}">
        <p14:creationId xmlns:p14="http://schemas.microsoft.com/office/powerpoint/2010/main" val="200076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803996"/>
            <a:ext cx="8229600" cy="4358539"/>
          </a:xfrm>
        </p:spPr>
        <p:txBody>
          <a:bodyPr>
            <a:noAutofit/>
          </a:bodyPr>
          <a:lstStyle/>
          <a:p>
            <a:pPr marL="0" indent="0">
              <a:buNone/>
            </a:pPr>
            <a:r>
              <a:rPr lang="en-US" sz="1900" smtClean="0"/>
              <a:t>Fakultas Keguruan dan Ilmu Pendidikan Universitas Lampung berawal dari Institut Keguruan dan Ilmu Pendidikan (IKIP) Negeri Jakarta cabang Tanjungkarang, dimana kuliah pertamanya dimulai pada tahun ajaran 1966/1967. </a:t>
            </a:r>
          </a:p>
          <a:p>
            <a:pPr marL="0" indent="0">
              <a:buNone/>
            </a:pPr>
            <a:endParaRPr lang="en-US" sz="100" smtClean="0"/>
          </a:p>
          <a:p>
            <a:pPr marL="0" indent="0">
              <a:buNone/>
            </a:pPr>
            <a:r>
              <a:rPr lang="en-US" sz="1900" smtClean="0"/>
              <a:t>Berdasarkan Keputusan Presiden Nomor 7 Tahun 1968, IKIP Jakarta cabang Tanjungkarang diintegrasikan ke dalam Universitas Lampung menjadi 2(dua) fakultas, yaitu Fakultas Keguruan (FK) dan Fakultas Ilmu Pendidikan (FIP). Fakultas Keguruan terdiri dari jurusan Pendidikan Civic Hukum, Pendidikan Ekonomi Perusahaan, Pendidikan Sejarah, Pendidikan Bahasa Indonesia, Pendidikan Geografi, dan Pendidikan Matematika. Sedangkan Fakultas Ilmu Pendidikan (FIP) hanya terdiri dari satu jurusan yaitu Jurusan Pendidikan Umum. </a:t>
            </a:r>
          </a:p>
          <a:p>
            <a:pPr marL="0" indent="0">
              <a:buNone/>
            </a:pPr>
            <a:endParaRPr lang="en-US" sz="100" smtClean="0"/>
          </a:p>
          <a:p>
            <a:pPr marL="0" indent="0">
              <a:buNone/>
            </a:pPr>
            <a:r>
              <a:rPr lang="en-US" sz="1900" smtClean="0"/>
              <a:t>Berdasarkan Peraturan Pemerintah Nomor 5 Tahun 1980 dengan Keputusan Presiden Nomor 43/M/1982, Fakultas Keguruan (FK) dan Fakultas Ilmu Pendidikan (FIP) digabung menjadi satu fakultas, diberi nama Fakultas Keguruan dan Ilmu Pendidikan Universitas Lampung (FKIP Unila).</a:t>
            </a:r>
            <a:endParaRPr lang="en-US" sz="1900"/>
          </a:p>
        </p:txBody>
      </p:sp>
      <p:sp>
        <p:nvSpPr>
          <p:cNvPr id="5" name="Title 1"/>
          <p:cNvSpPr>
            <a:spLocks noGrp="1"/>
          </p:cNvSpPr>
          <p:nvPr>
            <p:ph type="title"/>
          </p:nvPr>
        </p:nvSpPr>
        <p:spPr>
          <a:xfrm>
            <a:off x="4981075" y="99944"/>
            <a:ext cx="3065171" cy="511799"/>
          </a:xfrm>
        </p:spPr>
        <p:txBody>
          <a:bodyPr>
            <a:normAutofit/>
          </a:bodyPr>
          <a:lstStyle/>
          <a:p>
            <a:pPr algn="r"/>
            <a:r>
              <a:rPr lang="en-US" sz="3000" smtClean="0">
                <a:latin typeface="Bernard MT Condensed" pitchFamily="18" charset="0"/>
              </a:rPr>
              <a:t>SEJARAH SINGKAT</a:t>
            </a:r>
            <a:endParaRPr lang="en-US" sz="3000">
              <a:latin typeface="Bernard MT Condensed" pitchFamily="18" charset="0"/>
            </a:endParaRPr>
          </a:p>
        </p:txBody>
      </p:sp>
    </p:spTree>
    <p:extLst>
      <p:ext uri="{BB962C8B-B14F-4D97-AF65-F5344CB8AC3E}">
        <p14:creationId xmlns:p14="http://schemas.microsoft.com/office/powerpoint/2010/main" val="3313988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kan.png"/>
          <p:cNvPicPr>
            <a:picLocks noChangeAspect="1"/>
          </p:cNvPicPr>
          <p:nvPr/>
        </p:nvPicPr>
        <p:blipFill>
          <a:blip r:embed="rId2"/>
          <a:stretch>
            <a:fillRect/>
          </a:stretch>
        </p:blipFill>
        <p:spPr>
          <a:xfrm>
            <a:off x="3421650" y="705256"/>
            <a:ext cx="2058622" cy="2342570"/>
          </a:xfrm>
          <a:prstGeom prst="rect">
            <a:avLst/>
          </a:prstGeom>
        </p:spPr>
      </p:pic>
      <p:pic>
        <p:nvPicPr>
          <p:cNvPr id="6" name="Picture 5" descr="WD1.png"/>
          <p:cNvPicPr>
            <a:picLocks noChangeAspect="1"/>
          </p:cNvPicPr>
          <p:nvPr/>
        </p:nvPicPr>
        <p:blipFill>
          <a:blip r:embed="rId3"/>
          <a:stretch>
            <a:fillRect/>
          </a:stretch>
        </p:blipFill>
        <p:spPr>
          <a:xfrm>
            <a:off x="662174" y="3509490"/>
            <a:ext cx="1906303" cy="2289913"/>
          </a:xfrm>
          <a:prstGeom prst="rect">
            <a:avLst/>
          </a:prstGeom>
        </p:spPr>
      </p:pic>
      <p:pic>
        <p:nvPicPr>
          <p:cNvPr id="7" name="Picture 6" descr="WD2.png"/>
          <p:cNvPicPr>
            <a:picLocks noChangeAspect="1"/>
          </p:cNvPicPr>
          <p:nvPr/>
        </p:nvPicPr>
        <p:blipFill>
          <a:blip r:embed="rId4"/>
          <a:stretch>
            <a:fillRect/>
          </a:stretch>
        </p:blipFill>
        <p:spPr>
          <a:xfrm>
            <a:off x="3586766" y="3509490"/>
            <a:ext cx="1893506" cy="2289913"/>
          </a:xfrm>
          <a:prstGeom prst="rect">
            <a:avLst/>
          </a:prstGeom>
        </p:spPr>
      </p:pic>
      <p:pic>
        <p:nvPicPr>
          <p:cNvPr id="8" name="Picture 7" descr="WD3.png"/>
          <p:cNvPicPr>
            <a:picLocks noChangeAspect="1"/>
          </p:cNvPicPr>
          <p:nvPr/>
        </p:nvPicPr>
        <p:blipFill>
          <a:blip r:embed="rId5"/>
          <a:stretch>
            <a:fillRect/>
          </a:stretch>
        </p:blipFill>
        <p:spPr>
          <a:xfrm>
            <a:off x="6513661" y="3342065"/>
            <a:ext cx="2071771" cy="2457337"/>
          </a:xfrm>
          <a:prstGeom prst="rect">
            <a:avLst/>
          </a:prstGeom>
        </p:spPr>
      </p:pic>
      <p:sp>
        <p:nvSpPr>
          <p:cNvPr id="9" name="TextBox 8"/>
          <p:cNvSpPr txBox="1"/>
          <p:nvPr/>
        </p:nvSpPr>
        <p:spPr>
          <a:xfrm>
            <a:off x="3457384" y="3074155"/>
            <a:ext cx="1846468" cy="461665"/>
          </a:xfrm>
          <a:prstGeom prst="rect">
            <a:avLst/>
          </a:prstGeom>
          <a:noFill/>
        </p:spPr>
        <p:txBody>
          <a:bodyPr wrap="none" rtlCol="0">
            <a:spAutoFit/>
          </a:bodyPr>
          <a:lstStyle/>
          <a:p>
            <a:pPr algn="ctr"/>
            <a:r>
              <a:rPr lang="en-US" sz="1200" b="1" smtClean="0">
                <a:latin typeface="Arial Narrow" pitchFamily="34" charset="0"/>
              </a:rPr>
              <a:t>Prof. Dr. Patuan Raja, M.Pd.</a:t>
            </a:r>
          </a:p>
          <a:p>
            <a:pPr algn="ctr"/>
            <a:r>
              <a:rPr lang="en-US" sz="1200" b="1" smtClean="0">
                <a:latin typeface="Arial Narrow" pitchFamily="34" charset="0"/>
              </a:rPr>
              <a:t>(Dekan)</a:t>
            </a:r>
            <a:endParaRPr lang="en-US" sz="1200" b="1">
              <a:latin typeface="Arial Narrow" pitchFamily="34" charset="0"/>
            </a:endParaRPr>
          </a:p>
        </p:txBody>
      </p:sp>
      <p:sp>
        <p:nvSpPr>
          <p:cNvPr id="10" name="TextBox 9"/>
          <p:cNvSpPr txBox="1"/>
          <p:nvPr/>
        </p:nvSpPr>
        <p:spPr>
          <a:xfrm>
            <a:off x="292287" y="5799407"/>
            <a:ext cx="2714719" cy="461665"/>
          </a:xfrm>
          <a:prstGeom prst="rect">
            <a:avLst/>
          </a:prstGeom>
          <a:noFill/>
        </p:spPr>
        <p:txBody>
          <a:bodyPr wrap="none" rtlCol="0">
            <a:spAutoFit/>
          </a:bodyPr>
          <a:lstStyle/>
          <a:p>
            <a:pPr algn="ctr"/>
            <a:r>
              <a:rPr lang="en-US" sz="1200" b="1" smtClean="0">
                <a:latin typeface="Arial Narrow" pitchFamily="34" charset="0"/>
              </a:rPr>
              <a:t>Prof. Dr. Sunyono, M.Si.</a:t>
            </a:r>
          </a:p>
          <a:p>
            <a:pPr algn="ctr"/>
            <a:r>
              <a:rPr lang="en-US" sz="1200" b="1" smtClean="0">
                <a:latin typeface="Arial Narrow" pitchFamily="34" charset="0"/>
              </a:rPr>
              <a:t>(Wakil Dekan Bid. Akademik &amp; Kerjasama)</a:t>
            </a:r>
            <a:endParaRPr lang="en-US" sz="1200" b="1">
              <a:latin typeface="Arial Narrow" pitchFamily="34" charset="0"/>
            </a:endParaRPr>
          </a:p>
        </p:txBody>
      </p:sp>
      <p:sp>
        <p:nvSpPr>
          <p:cNvPr id="11" name="TextBox 10"/>
          <p:cNvSpPr txBox="1"/>
          <p:nvPr/>
        </p:nvSpPr>
        <p:spPr>
          <a:xfrm>
            <a:off x="3309319" y="5799402"/>
            <a:ext cx="2483630" cy="461665"/>
          </a:xfrm>
          <a:prstGeom prst="rect">
            <a:avLst/>
          </a:prstGeom>
          <a:noFill/>
        </p:spPr>
        <p:txBody>
          <a:bodyPr wrap="none" rtlCol="0">
            <a:spAutoFit/>
          </a:bodyPr>
          <a:lstStyle/>
          <a:p>
            <a:pPr algn="ctr"/>
            <a:r>
              <a:rPr lang="en-US" sz="1200" b="1" smtClean="0">
                <a:latin typeface="Arial Narrow" pitchFamily="34" charset="0"/>
              </a:rPr>
              <a:t>Drs. Supriyadi, M.Pd.</a:t>
            </a:r>
          </a:p>
          <a:p>
            <a:pPr algn="ctr"/>
            <a:r>
              <a:rPr lang="en-US" sz="1200" b="1" smtClean="0">
                <a:latin typeface="Arial Narrow" pitchFamily="34" charset="0"/>
              </a:rPr>
              <a:t>(Wakil Dekan Bid. Umum &amp; Keuangan)</a:t>
            </a:r>
            <a:endParaRPr lang="en-US" sz="1200" b="1">
              <a:latin typeface="Arial Narrow" pitchFamily="34" charset="0"/>
            </a:endParaRPr>
          </a:p>
        </p:txBody>
      </p:sp>
      <p:sp>
        <p:nvSpPr>
          <p:cNvPr id="12" name="TextBox 11"/>
          <p:cNvSpPr txBox="1"/>
          <p:nvPr/>
        </p:nvSpPr>
        <p:spPr>
          <a:xfrm>
            <a:off x="6105626" y="5799403"/>
            <a:ext cx="2887842" cy="461665"/>
          </a:xfrm>
          <a:prstGeom prst="rect">
            <a:avLst/>
          </a:prstGeom>
          <a:noFill/>
        </p:spPr>
        <p:txBody>
          <a:bodyPr wrap="none" rtlCol="0">
            <a:spAutoFit/>
          </a:bodyPr>
          <a:lstStyle/>
          <a:p>
            <a:pPr algn="ctr"/>
            <a:r>
              <a:rPr lang="en-US" sz="1200" b="1" smtClean="0">
                <a:latin typeface="Arial Narrow" pitchFamily="34" charset="0"/>
              </a:rPr>
              <a:t>Dr. Riswanti Rini, M.Si.</a:t>
            </a:r>
          </a:p>
          <a:p>
            <a:pPr algn="ctr"/>
            <a:r>
              <a:rPr lang="en-US" sz="1200" b="1" smtClean="0">
                <a:latin typeface="Arial Narrow" pitchFamily="34" charset="0"/>
              </a:rPr>
              <a:t>(Wakil Dekan Bid. Kemahasiswaan &amp; Alumni)</a:t>
            </a:r>
            <a:endParaRPr lang="en-US" sz="1200" b="1">
              <a:latin typeface="Arial Narrow" pitchFamily="34" charset="0"/>
            </a:endParaRPr>
          </a:p>
        </p:txBody>
      </p:sp>
      <p:sp>
        <p:nvSpPr>
          <p:cNvPr id="13" name="Title 1"/>
          <p:cNvSpPr>
            <a:spLocks noGrp="1"/>
          </p:cNvSpPr>
          <p:nvPr>
            <p:ph type="title"/>
          </p:nvPr>
        </p:nvSpPr>
        <p:spPr>
          <a:xfrm>
            <a:off x="4981075" y="99944"/>
            <a:ext cx="3065171" cy="511799"/>
          </a:xfrm>
        </p:spPr>
        <p:txBody>
          <a:bodyPr>
            <a:normAutofit/>
          </a:bodyPr>
          <a:lstStyle/>
          <a:p>
            <a:pPr algn="r"/>
            <a:r>
              <a:rPr lang="en-US" sz="3000" smtClean="0">
                <a:latin typeface="Bernard MT Condensed" pitchFamily="18" charset="0"/>
              </a:rPr>
              <a:t>PIMPINAN FAKULTAS</a:t>
            </a:r>
            <a:endParaRPr lang="en-US" sz="3000">
              <a:latin typeface="Bernard MT Condensed" pitchFamily="18" charset="0"/>
            </a:endParaRPr>
          </a:p>
        </p:txBody>
      </p:sp>
    </p:spTree>
    <p:extLst>
      <p:ext uri="{BB962C8B-B14F-4D97-AF65-F5344CB8AC3E}">
        <p14:creationId xmlns:p14="http://schemas.microsoft.com/office/powerpoint/2010/main" val="793734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18209" y="99944"/>
            <a:ext cx="4028038" cy="730743"/>
          </a:xfrm>
        </p:spPr>
        <p:txBody>
          <a:bodyPr>
            <a:noAutofit/>
          </a:bodyPr>
          <a:lstStyle/>
          <a:p>
            <a:pPr algn="r"/>
            <a:r>
              <a:rPr lang="en-US" sz="2500" smtClean="0">
                <a:latin typeface="Bernard MT Condensed" pitchFamily="18" charset="0"/>
              </a:rPr>
              <a:t>JURUSAN DAN </a:t>
            </a:r>
            <a:br>
              <a:rPr lang="en-US" sz="2500" smtClean="0">
                <a:latin typeface="Bernard MT Condensed" pitchFamily="18" charset="0"/>
              </a:rPr>
            </a:br>
            <a:r>
              <a:rPr lang="en-US" sz="2500" smtClean="0">
                <a:latin typeface="Bernard MT Condensed" pitchFamily="18" charset="0"/>
              </a:rPr>
              <a:t>PROGRAM STUDI</a:t>
            </a:r>
            <a:endParaRPr lang="en-US" sz="2500">
              <a:latin typeface="Bernard MT Condensed" pitchFamily="18" charset="0"/>
            </a:endParaRPr>
          </a:p>
        </p:txBody>
      </p:sp>
      <p:sp>
        <p:nvSpPr>
          <p:cNvPr id="2" name="Rectangle 1"/>
          <p:cNvSpPr/>
          <p:nvPr/>
        </p:nvSpPr>
        <p:spPr>
          <a:xfrm>
            <a:off x="354168" y="1309028"/>
            <a:ext cx="8474299" cy="923330"/>
          </a:xfrm>
          <a:prstGeom prst="rect">
            <a:avLst/>
          </a:prstGeom>
        </p:spPr>
        <p:txBody>
          <a:bodyPr wrap="square">
            <a:spAutoFit/>
          </a:bodyPr>
          <a:lstStyle/>
          <a:p>
            <a:r>
              <a:rPr lang="en-US" smtClean="0"/>
              <a:t>FKIP Unila terbagi menjadi 4 jurusan, yaitu Jurusan Ilmu </a:t>
            </a:r>
            <a:r>
              <a:rPr lang="en-US" smtClean="0"/>
              <a:t>Pendidikan (IP), </a:t>
            </a:r>
            <a:r>
              <a:rPr lang="en-US" smtClean="0"/>
              <a:t>Jurusan </a:t>
            </a:r>
            <a:r>
              <a:rPr lang="en-US" smtClean="0"/>
              <a:t>Pendidikan Matematika </a:t>
            </a:r>
            <a:r>
              <a:rPr lang="en-US" smtClean="0"/>
              <a:t>dan </a:t>
            </a:r>
            <a:r>
              <a:rPr lang="en-US" smtClean="0"/>
              <a:t>IPA (PMIPA), </a:t>
            </a:r>
            <a:r>
              <a:rPr lang="en-US" smtClean="0"/>
              <a:t>Jurusan Pendidikan </a:t>
            </a:r>
            <a:r>
              <a:rPr lang="en-US" smtClean="0"/>
              <a:t>IPS (PIPS), </a:t>
            </a:r>
            <a:r>
              <a:rPr lang="en-US" smtClean="0"/>
              <a:t>dan Jurusan Pendidikan Bahasa dan </a:t>
            </a:r>
            <a:r>
              <a:rPr lang="en-US" smtClean="0"/>
              <a:t>Seni (PBS).</a:t>
            </a:r>
            <a:endParaRPr lang="en-US"/>
          </a:p>
        </p:txBody>
      </p:sp>
      <p:sp>
        <p:nvSpPr>
          <p:cNvPr id="5" name="Rectangle 4"/>
          <p:cNvSpPr/>
          <p:nvPr/>
        </p:nvSpPr>
        <p:spPr>
          <a:xfrm>
            <a:off x="354168" y="2324306"/>
            <a:ext cx="8474299" cy="923330"/>
          </a:xfrm>
          <a:prstGeom prst="rect">
            <a:avLst/>
          </a:prstGeom>
        </p:spPr>
        <p:txBody>
          <a:bodyPr wrap="square">
            <a:spAutoFit/>
          </a:bodyPr>
          <a:lstStyle/>
          <a:p>
            <a:r>
              <a:rPr lang="en-US" smtClean="0"/>
              <a:t>Total Program Studi (PS) yang ada di FKIP Unila saat ini adalah </a:t>
            </a:r>
            <a:r>
              <a:rPr lang="en-US" b="1" smtClean="0"/>
              <a:t>31 PS</a:t>
            </a:r>
            <a:r>
              <a:rPr lang="en-US" smtClean="0"/>
              <a:t>, dengan rincian </a:t>
            </a:r>
            <a:r>
              <a:rPr lang="en-US" b="1" smtClean="0"/>
              <a:t>1</a:t>
            </a:r>
            <a:r>
              <a:rPr lang="en-US" smtClean="0"/>
              <a:t> PS Doktoral (S-3), </a:t>
            </a:r>
            <a:r>
              <a:rPr lang="en-US" b="1" smtClean="0"/>
              <a:t>10</a:t>
            </a:r>
            <a:r>
              <a:rPr lang="en-US" smtClean="0"/>
              <a:t> PS Magister (S-2), </a:t>
            </a:r>
            <a:r>
              <a:rPr lang="en-US" b="1" smtClean="0"/>
              <a:t>19</a:t>
            </a:r>
            <a:r>
              <a:rPr lang="en-US" smtClean="0"/>
              <a:t> PS Sarjana (S-1), dan </a:t>
            </a:r>
            <a:r>
              <a:rPr lang="en-US" b="1" smtClean="0"/>
              <a:t>1</a:t>
            </a:r>
            <a:r>
              <a:rPr lang="en-US" smtClean="0"/>
              <a:t> PS Pendidikan Profesi Guru (PPG)</a:t>
            </a:r>
            <a:endParaRPr lang="en-US"/>
          </a:p>
        </p:txBody>
      </p:sp>
      <p:graphicFrame>
        <p:nvGraphicFramePr>
          <p:cNvPr id="6" name="Chart 5"/>
          <p:cNvGraphicFramePr>
            <a:graphicFrameLocks/>
          </p:cNvGraphicFramePr>
          <p:nvPr>
            <p:extLst>
              <p:ext uri="{D42A27DB-BD31-4B8C-83A1-F6EECF244321}">
                <p14:modId xmlns:p14="http://schemas.microsoft.com/office/powerpoint/2010/main" val="2717041746"/>
              </p:ext>
            </p:extLst>
          </p:nvPr>
        </p:nvGraphicFramePr>
        <p:xfrm>
          <a:off x="450759" y="331309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9529415"/>
              </p:ext>
            </p:extLst>
          </p:nvPr>
        </p:nvGraphicFramePr>
        <p:xfrm>
          <a:off x="5310389" y="3315953"/>
          <a:ext cx="2565042" cy="1854200"/>
        </p:xfrm>
        <a:graphic>
          <a:graphicData uri="http://schemas.openxmlformats.org/drawingml/2006/table">
            <a:tbl>
              <a:tblPr firstRow="1" bandRow="1">
                <a:tableStyleId>{5C22544A-7EE6-4342-B048-85BDC9FD1C3A}</a:tableStyleId>
              </a:tblPr>
              <a:tblGrid>
                <a:gridCol w="508318"/>
                <a:gridCol w="799021"/>
                <a:gridCol w="1257703"/>
              </a:tblGrid>
              <a:tr h="370840">
                <a:tc>
                  <a:txBody>
                    <a:bodyPr/>
                    <a:lstStyle/>
                    <a:p>
                      <a:pPr algn="ctr"/>
                      <a:r>
                        <a:rPr lang="en-US" sz="1400" smtClean="0"/>
                        <a:t>No</a:t>
                      </a:r>
                      <a:endParaRPr lang="en-US" sz="1400"/>
                    </a:p>
                  </a:txBody>
                  <a:tcPr/>
                </a:tc>
                <a:tc>
                  <a:txBody>
                    <a:bodyPr/>
                    <a:lstStyle/>
                    <a:p>
                      <a:pPr algn="ctr"/>
                      <a:r>
                        <a:rPr lang="en-US" sz="1400" smtClean="0"/>
                        <a:t>Strata</a:t>
                      </a:r>
                      <a:endParaRPr lang="en-US" sz="1400"/>
                    </a:p>
                  </a:txBody>
                  <a:tcPr/>
                </a:tc>
                <a:tc>
                  <a:txBody>
                    <a:bodyPr/>
                    <a:lstStyle/>
                    <a:p>
                      <a:pPr algn="ctr"/>
                      <a:r>
                        <a:rPr lang="en-US" sz="1400" smtClean="0"/>
                        <a:t>Jumlah</a:t>
                      </a:r>
                      <a:endParaRPr lang="en-US" sz="1400"/>
                    </a:p>
                  </a:txBody>
                  <a:tcPr/>
                </a:tc>
              </a:tr>
              <a:tr h="370840">
                <a:tc>
                  <a:txBody>
                    <a:bodyPr/>
                    <a:lstStyle/>
                    <a:p>
                      <a:pPr algn="ctr"/>
                      <a:r>
                        <a:rPr lang="en-US" sz="1400" smtClean="0"/>
                        <a:t>1</a:t>
                      </a:r>
                      <a:endParaRPr lang="en-US" sz="1400"/>
                    </a:p>
                  </a:txBody>
                  <a:tcPr/>
                </a:tc>
                <a:tc>
                  <a:txBody>
                    <a:bodyPr/>
                    <a:lstStyle/>
                    <a:p>
                      <a:pPr algn="ctr"/>
                      <a:r>
                        <a:rPr lang="en-US" sz="1400" smtClean="0"/>
                        <a:t>S1</a:t>
                      </a:r>
                      <a:endParaRPr lang="en-US" sz="1400"/>
                    </a:p>
                  </a:txBody>
                  <a:tcPr/>
                </a:tc>
                <a:tc>
                  <a:txBody>
                    <a:bodyPr/>
                    <a:lstStyle/>
                    <a:p>
                      <a:pPr algn="ctr"/>
                      <a:r>
                        <a:rPr lang="en-US" sz="1400" smtClean="0"/>
                        <a:t>19</a:t>
                      </a:r>
                      <a:endParaRPr lang="en-US" sz="1400"/>
                    </a:p>
                  </a:txBody>
                  <a:tcPr/>
                </a:tc>
              </a:tr>
              <a:tr h="370840">
                <a:tc>
                  <a:txBody>
                    <a:bodyPr/>
                    <a:lstStyle/>
                    <a:p>
                      <a:pPr algn="ctr"/>
                      <a:r>
                        <a:rPr lang="en-US" sz="1400" smtClean="0"/>
                        <a:t>2</a:t>
                      </a:r>
                      <a:endParaRPr lang="en-US" sz="1400"/>
                    </a:p>
                  </a:txBody>
                  <a:tcPr/>
                </a:tc>
                <a:tc>
                  <a:txBody>
                    <a:bodyPr/>
                    <a:lstStyle/>
                    <a:p>
                      <a:pPr algn="ctr"/>
                      <a:r>
                        <a:rPr lang="en-US" sz="1400" smtClean="0"/>
                        <a:t>S2</a:t>
                      </a:r>
                      <a:endParaRPr lang="en-US" sz="1400"/>
                    </a:p>
                  </a:txBody>
                  <a:tcPr/>
                </a:tc>
                <a:tc>
                  <a:txBody>
                    <a:bodyPr/>
                    <a:lstStyle/>
                    <a:p>
                      <a:pPr algn="ctr"/>
                      <a:r>
                        <a:rPr lang="en-US" sz="1400" smtClean="0"/>
                        <a:t>10</a:t>
                      </a:r>
                      <a:endParaRPr lang="en-US" sz="1400"/>
                    </a:p>
                  </a:txBody>
                  <a:tcPr/>
                </a:tc>
              </a:tr>
              <a:tr h="370840">
                <a:tc>
                  <a:txBody>
                    <a:bodyPr/>
                    <a:lstStyle/>
                    <a:p>
                      <a:pPr algn="ctr"/>
                      <a:r>
                        <a:rPr lang="en-US" sz="1400" smtClean="0"/>
                        <a:t>3</a:t>
                      </a:r>
                      <a:endParaRPr lang="en-US" sz="1400"/>
                    </a:p>
                  </a:txBody>
                  <a:tcPr/>
                </a:tc>
                <a:tc>
                  <a:txBody>
                    <a:bodyPr/>
                    <a:lstStyle/>
                    <a:p>
                      <a:pPr algn="ctr"/>
                      <a:r>
                        <a:rPr lang="en-US" sz="1400" smtClean="0"/>
                        <a:t>S3</a:t>
                      </a:r>
                      <a:endParaRPr lang="en-US" sz="1400"/>
                    </a:p>
                  </a:txBody>
                  <a:tcPr/>
                </a:tc>
                <a:tc>
                  <a:txBody>
                    <a:bodyPr/>
                    <a:lstStyle/>
                    <a:p>
                      <a:pPr algn="ctr"/>
                      <a:r>
                        <a:rPr lang="en-US" sz="1400" smtClean="0"/>
                        <a:t>1</a:t>
                      </a:r>
                      <a:endParaRPr lang="en-US" sz="1400"/>
                    </a:p>
                  </a:txBody>
                  <a:tcPr/>
                </a:tc>
              </a:tr>
              <a:tr h="370840">
                <a:tc>
                  <a:txBody>
                    <a:bodyPr/>
                    <a:lstStyle/>
                    <a:p>
                      <a:pPr algn="ctr"/>
                      <a:r>
                        <a:rPr lang="en-US" sz="1400" smtClean="0"/>
                        <a:t>4</a:t>
                      </a:r>
                      <a:endParaRPr lang="en-US" sz="1400"/>
                    </a:p>
                  </a:txBody>
                  <a:tcPr/>
                </a:tc>
                <a:tc>
                  <a:txBody>
                    <a:bodyPr/>
                    <a:lstStyle/>
                    <a:p>
                      <a:pPr algn="ctr"/>
                      <a:r>
                        <a:rPr lang="en-US" sz="1400" smtClean="0"/>
                        <a:t>PPG</a:t>
                      </a:r>
                      <a:endParaRPr lang="en-US" sz="1400"/>
                    </a:p>
                  </a:txBody>
                  <a:tcPr/>
                </a:tc>
                <a:tc>
                  <a:txBody>
                    <a:bodyPr/>
                    <a:lstStyle/>
                    <a:p>
                      <a:pPr algn="ctr"/>
                      <a:r>
                        <a:rPr lang="en-US" sz="1400" smtClean="0"/>
                        <a:t>1</a:t>
                      </a:r>
                      <a:endParaRPr lang="en-US" sz="1400"/>
                    </a:p>
                  </a:txBody>
                  <a:tcPr/>
                </a:tc>
              </a:tr>
            </a:tbl>
          </a:graphicData>
        </a:graphic>
      </p:graphicFrame>
    </p:spTree>
    <p:extLst>
      <p:ext uri="{BB962C8B-B14F-4D97-AF65-F5344CB8AC3E}">
        <p14:creationId xmlns:p14="http://schemas.microsoft.com/office/powerpoint/2010/main" val="2659706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917" y="1663523"/>
            <a:ext cx="2984679" cy="1754326"/>
          </a:xfrm>
          <a:prstGeom prst="rect">
            <a:avLst/>
          </a:prstGeom>
          <a:ln>
            <a:solidFill>
              <a:schemeClr val="tx1"/>
            </a:solidFill>
          </a:ln>
        </p:spPr>
        <p:txBody>
          <a:bodyPr wrap="square">
            <a:spAutoFit/>
          </a:bodyPr>
          <a:lstStyle/>
          <a:p>
            <a:pPr marL="112713" indent="-112713">
              <a:buFont typeface="Arial" pitchFamily="34" charset="0"/>
              <a:buChar char="•"/>
            </a:pPr>
            <a:endParaRPr lang="en-US" sz="1200" smtClean="0"/>
          </a:p>
          <a:p>
            <a:pPr marL="112713" indent="-112713">
              <a:buFont typeface="Arial" pitchFamily="34" charset="0"/>
              <a:buChar char="•"/>
            </a:pPr>
            <a:endParaRPr lang="en-US" sz="1200"/>
          </a:p>
          <a:p>
            <a:pPr marL="228600" indent="-228600">
              <a:buFont typeface="+mj-lt"/>
              <a:buAutoNum type="arabicPeriod"/>
            </a:pPr>
            <a:r>
              <a:rPr lang="en-US" sz="1200" smtClean="0"/>
              <a:t>Prodi S2 Keguruan Guru SD</a:t>
            </a:r>
          </a:p>
          <a:p>
            <a:pPr marL="228600" indent="-228600">
              <a:buFont typeface="+mj-lt"/>
              <a:buAutoNum type="arabicPeriod"/>
            </a:pPr>
            <a:r>
              <a:rPr lang="en-US" sz="1200" smtClean="0"/>
              <a:t>Prodi S2 Administrasi Pendidikan</a:t>
            </a:r>
          </a:p>
          <a:p>
            <a:pPr marL="228600" indent="-228600">
              <a:buFont typeface="+mj-lt"/>
              <a:buAutoNum type="arabicPeriod"/>
            </a:pPr>
            <a:r>
              <a:rPr lang="en-US" sz="1200" smtClean="0"/>
              <a:t>Prodi S2 Teknologi Pendidikan</a:t>
            </a:r>
          </a:p>
          <a:p>
            <a:pPr marL="228600" indent="-228600">
              <a:buFont typeface="+mj-lt"/>
              <a:buAutoNum type="arabicPeriod"/>
            </a:pPr>
            <a:r>
              <a:rPr lang="en-US" sz="1200" smtClean="0"/>
              <a:t>Prodi S1 PGSD</a:t>
            </a:r>
          </a:p>
          <a:p>
            <a:pPr marL="228600" indent="-228600">
              <a:buFont typeface="+mj-lt"/>
              <a:buAutoNum type="arabicPeriod"/>
            </a:pPr>
            <a:r>
              <a:rPr lang="en-US" sz="1200" smtClean="0"/>
              <a:t>Prodi S1 Pendidikan Jasmani</a:t>
            </a:r>
          </a:p>
          <a:p>
            <a:pPr marL="228600" indent="-228600">
              <a:buFont typeface="+mj-lt"/>
              <a:buAutoNum type="arabicPeriod"/>
            </a:pPr>
            <a:r>
              <a:rPr lang="en-US" sz="1200" smtClean="0"/>
              <a:t>Prodi S1 Bimbingan Konseling</a:t>
            </a:r>
          </a:p>
          <a:p>
            <a:pPr marL="228600" indent="-228600">
              <a:buFont typeface="+mj-lt"/>
              <a:buAutoNum type="arabicPeriod"/>
            </a:pPr>
            <a:r>
              <a:rPr lang="en-US" sz="1200" smtClean="0"/>
              <a:t>Prodi S1 Pendidikan Guru PAUD </a:t>
            </a:r>
          </a:p>
        </p:txBody>
      </p:sp>
      <p:sp>
        <p:nvSpPr>
          <p:cNvPr id="5" name="Rounded Rectangle 4"/>
          <p:cNvSpPr/>
          <p:nvPr/>
        </p:nvSpPr>
        <p:spPr>
          <a:xfrm>
            <a:off x="356854" y="1446941"/>
            <a:ext cx="1866364" cy="381000"/>
          </a:xfrm>
          <a:prstGeom prst="roundRect">
            <a:avLst/>
          </a:prstGeom>
          <a:solidFill>
            <a:srgbClr val="FFFF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rPr>
              <a:t>JURUSAN IP</a:t>
            </a:r>
            <a:endParaRPr lang="en-US" b="1">
              <a:solidFill>
                <a:schemeClr val="tx1"/>
              </a:solidFill>
            </a:endParaRPr>
          </a:p>
        </p:txBody>
      </p:sp>
      <p:sp>
        <p:nvSpPr>
          <p:cNvPr id="6" name="Title 1"/>
          <p:cNvSpPr>
            <a:spLocks noGrp="1"/>
          </p:cNvSpPr>
          <p:nvPr>
            <p:ph type="title"/>
          </p:nvPr>
        </p:nvSpPr>
        <p:spPr>
          <a:xfrm>
            <a:off x="4018209" y="99944"/>
            <a:ext cx="4028038" cy="730743"/>
          </a:xfrm>
        </p:spPr>
        <p:txBody>
          <a:bodyPr>
            <a:noAutofit/>
          </a:bodyPr>
          <a:lstStyle/>
          <a:p>
            <a:pPr algn="r"/>
            <a:r>
              <a:rPr lang="en-US" sz="2500" smtClean="0">
                <a:latin typeface="Bernard MT Condensed" pitchFamily="18" charset="0"/>
              </a:rPr>
              <a:t>JURUSAN DAN </a:t>
            </a:r>
            <a:br>
              <a:rPr lang="en-US" sz="2500" smtClean="0">
                <a:latin typeface="Bernard MT Condensed" pitchFamily="18" charset="0"/>
              </a:rPr>
            </a:br>
            <a:r>
              <a:rPr lang="en-US" sz="2500" smtClean="0">
                <a:latin typeface="Bernard MT Condensed" pitchFamily="18" charset="0"/>
              </a:rPr>
              <a:t>PROGRAM STUDI</a:t>
            </a:r>
            <a:endParaRPr lang="en-US" sz="2500">
              <a:latin typeface="Bernard MT Condensed" pitchFamily="18" charset="0"/>
            </a:endParaRPr>
          </a:p>
        </p:txBody>
      </p:sp>
      <p:sp>
        <p:nvSpPr>
          <p:cNvPr id="7" name="Rectangle 6"/>
          <p:cNvSpPr/>
          <p:nvPr/>
        </p:nvSpPr>
        <p:spPr>
          <a:xfrm>
            <a:off x="247917" y="3928060"/>
            <a:ext cx="2984679" cy="1938992"/>
          </a:xfrm>
          <a:prstGeom prst="rect">
            <a:avLst/>
          </a:prstGeom>
          <a:ln>
            <a:solidFill>
              <a:schemeClr val="tx1"/>
            </a:solidFill>
          </a:ln>
        </p:spPr>
        <p:txBody>
          <a:bodyPr wrap="square">
            <a:spAutoFit/>
          </a:bodyPr>
          <a:lstStyle/>
          <a:p>
            <a:pPr marL="112713" indent="-112713">
              <a:buFont typeface="Arial" pitchFamily="34" charset="0"/>
              <a:buChar char="•"/>
            </a:pPr>
            <a:endParaRPr lang="en-US" sz="1200" smtClean="0"/>
          </a:p>
          <a:p>
            <a:endParaRPr lang="en-US" sz="1200" smtClean="0"/>
          </a:p>
          <a:p>
            <a:pPr marL="228600" indent="-228600">
              <a:buFont typeface="+mj-lt"/>
              <a:buAutoNum type="arabicPeriod"/>
            </a:pPr>
            <a:r>
              <a:rPr lang="en-US" sz="1200" smtClean="0"/>
              <a:t>Prodi S2 Pendidikan Matematika</a:t>
            </a:r>
          </a:p>
          <a:p>
            <a:pPr marL="228600" indent="-228600">
              <a:buFont typeface="+mj-lt"/>
              <a:buAutoNum type="arabicPeriod"/>
            </a:pPr>
            <a:r>
              <a:rPr lang="en-US" sz="1200"/>
              <a:t>Prodi </a:t>
            </a:r>
            <a:r>
              <a:rPr lang="en-US" sz="1200" smtClean="0"/>
              <a:t>S2 Pendidikan Fisika</a:t>
            </a:r>
          </a:p>
          <a:p>
            <a:pPr marL="228600" indent="-228600">
              <a:buFont typeface="+mj-lt"/>
              <a:buAutoNum type="arabicPeriod"/>
            </a:pPr>
            <a:r>
              <a:rPr lang="en-US" sz="1200"/>
              <a:t>Prodi </a:t>
            </a:r>
            <a:r>
              <a:rPr lang="en-US" sz="1200" smtClean="0"/>
              <a:t>S2 Pendidikan IPA</a:t>
            </a:r>
          </a:p>
          <a:p>
            <a:pPr marL="228600" indent="-228600">
              <a:buFont typeface="+mj-lt"/>
              <a:buAutoNum type="arabicPeriod"/>
            </a:pPr>
            <a:r>
              <a:rPr lang="en-US" sz="1200"/>
              <a:t>Prodi </a:t>
            </a:r>
            <a:r>
              <a:rPr lang="en-US" sz="1200" smtClean="0"/>
              <a:t>S1 Pendidikan Matematika  </a:t>
            </a:r>
          </a:p>
          <a:p>
            <a:pPr marL="228600" indent="-228600">
              <a:buFont typeface="+mj-lt"/>
              <a:buAutoNum type="arabicPeriod"/>
            </a:pPr>
            <a:r>
              <a:rPr lang="en-US" sz="1200"/>
              <a:t>Prodi </a:t>
            </a:r>
            <a:r>
              <a:rPr lang="en-US" sz="1200" smtClean="0"/>
              <a:t>S1 Pendidikan Fisika </a:t>
            </a:r>
          </a:p>
          <a:p>
            <a:pPr marL="228600" indent="-228600">
              <a:buFont typeface="+mj-lt"/>
              <a:buAutoNum type="arabicPeriod"/>
            </a:pPr>
            <a:r>
              <a:rPr lang="en-US" sz="1200"/>
              <a:t>Prodi </a:t>
            </a:r>
            <a:r>
              <a:rPr lang="en-US" sz="1200" smtClean="0"/>
              <a:t>S1 Pendidikan Biologi</a:t>
            </a:r>
          </a:p>
          <a:p>
            <a:pPr marL="228600" indent="-228600">
              <a:buFont typeface="+mj-lt"/>
              <a:buAutoNum type="arabicPeriod"/>
            </a:pPr>
            <a:r>
              <a:rPr lang="en-US" sz="1200"/>
              <a:t>Prodi </a:t>
            </a:r>
            <a:r>
              <a:rPr lang="en-US" sz="1200" smtClean="0"/>
              <a:t>S1 Pendidikan Kimia </a:t>
            </a:r>
          </a:p>
          <a:p>
            <a:pPr marL="228600" indent="-228600">
              <a:buFont typeface="+mj-lt"/>
              <a:buAutoNum type="arabicPeriod"/>
            </a:pPr>
            <a:r>
              <a:rPr lang="en-US" sz="1200"/>
              <a:t>Prodi </a:t>
            </a:r>
            <a:r>
              <a:rPr lang="en-US" sz="1200" smtClean="0"/>
              <a:t>S1 Pendidikan Teknologi </a:t>
            </a:r>
            <a:r>
              <a:rPr lang="en-US" sz="1200" smtClean="0"/>
              <a:t>Informasi</a:t>
            </a:r>
            <a:endParaRPr lang="en-US" sz="1200" smtClean="0"/>
          </a:p>
        </p:txBody>
      </p:sp>
      <p:sp>
        <p:nvSpPr>
          <p:cNvPr id="8" name="Rounded Rectangle 7"/>
          <p:cNvSpPr/>
          <p:nvPr/>
        </p:nvSpPr>
        <p:spPr>
          <a:xfrm>
            <a:off x="356853" y="3737560"/>
            <a:ext cx="1866364" cy="381000"/>
          </a:xfrm>
          <a:prstGeom prst="roundRect">
            <a:avLst/>
          </a:prstGeom>
          <a:solidFill>
            <a:srgbClr val="FFFF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rPr>
              <a:t>JURUSAN PMIPA</a:t>
            </a:r>
            <a:endParaRPr lang="en-US" b="1">
              <a:solidFill>
                <a:schemeClr val="tx1"/>
              </a:solidFill>
            </a:endParaRPr>
          </a:p>
        </p:txBody>
      </p:sp>
      <p:sp>
        <p:nvSpPr>
          <p:cNvPr id="9" name="Rectangle 8"/>
          <p:cNvSpPr/>
          <p:nvPr/>
        </p:nvSpPr>
        <p:spPr>
          <a:xfrm>
            <a:off x="3439741" y="1663523"/>
            <a:ext cx="2928866" cy="1569660"/>
          </a:xfrm>
          <a:prstGeom prst="rect">
            <a:avLst/>
          </a:prstGeom>
          <a:ln>
            <a:solidFill>
              <a:schemeClr val="tx1"/>
            </a:solidFill>
          </a:ln>
        </p:spPr>
        <p:txBody>
          <a:bodyPr wrap="square">
            <a:spAutoFit/>
          </a:bodyPr>
          <a:lstStyle/>
          <a:p>
            <a:pPr marL="112713" indent="-112713">
              <a:buFont typeface="Arial" pitchFamily="34" charset="0"/>
              <a:buChar char="•"/>
            </a:pPr>
            <a:endParaRPr lang="en-US" sz="1200" smtClean="0"/>
          </a:p>
          <a:p>
            <a:pPr marL="112713" indent="-112713">
              <a:buFont typeface="Arial" pitchFamily="34" charset="0"/>
              <a:buChar char="•"/>
            </a:pPr>
            <a:endParaRPr lang="en-US" sz="1200"/>
          </a:p>
          <a:p>
            <a:pPr marL="228600" indent="-228600">
              <a:buFont typeface="+mj-lt"/>
              <a:buAutoNum type="arabicPeriod"/>
            </a:pPr>
            <a:r>
              <a:rPr lang="en-US" sz="1200" smtClean="0"/>
              <a:t>Prodi S2 Pendidikan IPS</a:t>
            </a:r>
          </a:p>
          <a:p>
            <a:pPr marL="228600" indent="-228600">
              <a:buFont typeface="+mj-lt"/>
              <a:buAutoNum type="arabicPeriod"/>
            </a:pPr>
            <a:r>
              <a:rPr lang="en-US" sz="1200" smtClean="0"/>
              <a:t>Prodi </a:t>
            </a:r>
            <a:r>
              <a:rPr lang="en-US" sz="1200" smtClean="0"/>
              <a:t>S1 Pendidikan Ekonomi</a:t>
            </a:r>
            <a:endParaRPr lang="en-US" sz="1200" smtClean="0"/>
          </a:p>
          <a:p>
            <a:pPr marL="228600" indent="-228600">
              <a:buFont typeface="+mj-lt"/>
              <a:buAutoNum type="arabicPeriod"/>
            </a:pPr>
            <a:r>
              <a:rPr lang="en-US" sz="1200" smtClean="0"/>
              <a:t>Prodi </a:t>
            </a:r>
            <a:r>
              <a:rPr lang="en-US" sz="1200" smtClean="0"/>
              <a:t>S1 Pendidikan Geografi</a:t>
            </a:r>
            <a:endParaRPr lang="en-US" sz="1200" smtClean="0"/>
          </a:p>
          <a:p>
            <a:pPr marL="228600" indent="-228600">
              <a:buFont typeface="+mj-lt"/>
              <a:buAutoNum type="arabicPeriod"/>
            </a:pPr>
            <a:r>
              <a:rPr lang="en-US" sz="1200" smtClean="0"/>
              <a:t>Prodi S1 </a:t>
            </a:r>
            <a:r>
              <a:rPr lang="en-US" sz="1200" smtClean="0"/>
              <a:t>Pendidikan Sejarah</a:t>
            </a:r>
            <a:endParaRPr lang="en-US" sz="1200" smtClean="0"/>
          </a:p>
          <a:p>
            <a:pPr marL="228600" indent="-228600">
              <a:buFont typeface="+mj-lt"/>
              <a:buAutoNum type="arabicPeriod"/>
            </a:pPr>
            <a:r>
              <a:rPr lang="en-US" sz="1200" smtClean="0"/>
              <a:t>Prodi S1 Pendidikan </a:t>
            </a:r>
            <a:r>
              <a:rPr lang="en-US" sz="1200" smtClean="0"/>
              <a:t>Pancasila dan Kewarganegaraan</a:t>
            </a:r>
          </a:p>
        </p:txBody>
      </p:sp>
      <p:sp>
        <p:nvSpPr>
          <p:cNvPr id="10" name="Rounded Rectangle 9"/>
          <p:cNvSpPr/>
          <p:nvPr/>
        </p:nvSpPr>
        <p:spPr>
          <a:xfrm>
            <a:off x="3561015" y="1446941"/>
            <a:ext cx="1866364" cy="381000"/>
          </a:xfrm>
          <a:prstGeom prst="roundRect">
            <a:avLst/>
          </a:prstGeom>
          <a:solidFill>
            <a:srgbClr val="FFFF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rPr>
              <a:t>JURUSAN PIPS</a:t>
            </a:r>
            <a:endParaRPr lang="en-US" b="1">
              <a:solidFill>
                <a:schemeClr val="tx1"/>
              </a:solidFill>
            </a:endParaRPr>
          </a:p>
        </p:txBody>
      </p:sp>
      <p:sp>
        <p:nvSpPr>
          <p:cNvPr id="11" name="Rectangle 10"/>
          <p:cNvSpPr/>
          <p:nvPr/>
        </p:nvSpPr>
        <p:spPr>
          <a:xfrm>
            <a:off x="3439740" y="3928060"/>
            <a:ext cx="4603120" cy="2123658"/>
          </a:xfrm>
          <a:prstGeom prst="rect">
            <a:avLst/>
          </a:prstGeom>
          <a:ln>
            <a:solidFill>
              <a:schemeClr val="tx1"/>
            </a:solidFill>
          </a:ln>
        </p:spPr>
        <p:txBody>
          <a:bodyPr wrap="square">
            <a:spAutoFit/>
          </a:bodyPr>
          <a:lstStyle/>
          <a:p>
            <a:pPr marL="112713" indent="-112713">
              <a:buFont typeface="Arial" pitchFamily="34" charset="0"/>
              <a:buChar char="•"/>
            </a:pPr>
            <a:endParaRPr lang="en-US" sz="1200" smtClean="0"/>
          </a:p>
          <a:p>
            <a:pPr marL="112713" indent="-112713">
              <a:buFont typeface="Arial" pitchFamily="34" charset="0"/>
              <a:buChar char="•"/>
            </a:pPr>
            <a:endParaRPr lang="en-US" sz="1200"/>
          </a:p>
          <a:p>
            <a:pPr marL="228600" indent="-228600">
              <a:buFont typeface="+mj-lt"/>
              <a:buAutoNum type="arabicPeriod"/>
            </a:pPr>
            <a:r>
              <a:rPr lang="en-US" sz="1200" smtClean="0"/>
              <a:t>Prodi S2 Pendidikan Bahasa Dan Sastra Indonesia</a:t>
            </a:r>
          </a:p>
          <a:p>
            <a:pPr marL="228600" indent="-228600">
              <a:buFont typeface="+mj-lt"/>
              <a:buAutoNum type="arabicPeriod"/>
            </a:pPr>
            <a:r>
              <a:rPr lang="en-US" sz="1200" smtClean="0"/>
              <a:t>Prodi S2 Pendidikan Bahasa Inggris</a:t>
            </a:r>
          </a:p>
          <a:p>
            <a:pPr marL="228600" indent="-228600">
              <a:buFont typeface="+mj-lt"/>
              <a:buAutoNum type="arabicPeriod"/>
            </a:pPr>
            <a:r>
              <a:rPr lang="en-US" sz="1200" smtClean="0"/>
              <a:t>Prodi S2 Pendidikan Bahasa Dan Sastra Daerah </a:t>
            </a:r>
          </a:p>
          <a:p>
            <a:pPr marL="228600" indent="-228600">
              <a:buFont typeface="+mj-lt"/>
              <a:buAutoNum type="arabicPeriod"/>
            </a:pPr>
            <a:r>
              <a:rPr lang="en-US" sz="1200" smtClean="0"/>
              <a:t>Prodi S1 Pendidikan Bahasa Dan Sastra Indonesia</a:t>
            </a:r>
          </a:p>
          <a:p>
            <a:pPr marL="228600" indent="-228600">
              <a:buFont typeface="+mj-lt"/>
              <a:buAutoNum type="arabicPeriod"/>
            </a:pPr>
            <a:r>
              <a:rPr lang="en-US" sz="1200" smtClean="0"/>
              <a:t>Prodi S1 Pendidikan Bahasa Inggris</a:t>
            </a:r>
          </a:p>
          <a:p>
            <a:pPr marL="228600" indent="-228600">
              <a:buFont typeface="+mj-lt"/>
              <a:buAutoNum type="arabicPeriod"/>
            </a:pPr>
            <a:r>
              <a:rPr lang="en-US" sz="1200" smtClean="0"/>
              <a:t>Prodi S1 Pendidikan Tari</a:t>
            </a:r>
          </a:p>
          <a:p>
            <a:pPr marL="228600" indent="-228600">
              <a:buFont typeface="+mj-lt"/>
              <a:buAutoNum type="arabicPeriod"/>
            </a:pPr>
            <a:r>
              <a:rPr lang="en-US" sz="1200" smtClean="0"/>
              <a:t>Prodi S1 Pendidikan Bahasa Perancis</a:t>
            </a:r>
          </a:p>
          <a:p>
            <a:pPr marL="228600" indent="-228600">
              <a:buFont typeface="+mj-lt"/>
              <a:buAutoNum type="arabicPeriod"/>
            </a:pPr>
            <a:r>
              <a:rPr lang="en-US" sz="1200" smtClean="0"/>
              <a:t>Prodi S1 Pendidikan Musik</a:t>
            </a:r>
          </a:p>
          <a:p>
            <a:pPr marL="228600" indent="-228600">
              <a:buFont typeface="+mj-lt"/>
              <a:buAutoNum type="arabicPeriod"/>
            </a:pPr>
            <a:r>
              <a:rPr lang="en-US" sz="1200" smtClean="0"/>
              <a:t>Prodi S1 Pendiidkan Bahasa Lampung</a:t>
            </a:r>
            <a:endParaRPr lang="en-US" sz="1400"/>
          </a:p>
        </p:txBody>
      </p:sp>
      <p:sp>
        <p:nvSpPr>
          <p:cNvPr id="12" name="Rounded Rectangle 11"/>
          <p:cNvSpPr/>
          <p:nvPr/>
        </p:nvSpPr>
        <p:spPr>
          <a:xfrm>
            <a:off x="3561015" y="3737560"/>
            <a:ext cx="1866364" cy="381000"/>
          </a:xfrm>
          <a:prstGeom prst="roundRect">
            <a:avLst/>
          </a:prstGeom>
          <a:solidFill>
            <a:srgbClr val="FFFF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rPr>
              <a:t>JURUSAN </a:t>
            </a:r>
            <a:r>
              <a:rPr lang="en-US" b="1" smtClean="0">
                <a:solidFill>
                  <a:schemeClr val="tx1"/>
                </a:solidFill>
              </a:rPr>
              <a:t>PBS</a:t>
            </a:r>
            <a:endParaRPr lang="en-US" b="1">
              <a:solidFill>
                <a:schemeClr val="tx1"/>
              </a:solidFill>
            </a:endParaRPr>
          </a:p>
        </p:txBody>
      </p:sp>
      <p:sp>
        <p:nvSpPr>
          <p:cNvPr id="13" name="Rectangle 12"/>
          <p:cNvSpPr/>
          <p:nvPr/>
        </p:nvSpPr>
        <p:spPr>
          <a:xfrm>
            <a:off x="6573600" y="1677038"/>
            <a:ext cx="2383656" cy="830997"/>
          </a:xfrm>
          <a:prstGeom prst="rect">
            <a:avLst/>
          </a:prstGeom>
          <a:ln>
            <a:solidFill>
              <a:schemeClr val="tx1"/>
            </a:solidFill>
          </a:ln>
        </p:spPr>
        <p:txBody>
          <a:bodyPr wrap="square">
            <a:spAutoFit/>
          </a:bodyPr>
          <a:lstStyle/>
          <a:p>
            <a:pPr marL="112713" indent="-112713">
              <a:buFont typeface="Arial" pitchFamily="34" charset="0"/>
              <a:buChar char="•"/>
            </a:pPr>
            <a:endParaRPr lang="en-US" sz="1200" smtClean="0"/>
          </a:p>
          <a:p>
            <a:pPr marL="112713" indent="-112713">
              <a:buFont typeface="Arial" pitchFamily="34" charset="0"/>
              <a:buChar char="•"/>
            </a:pPr>
            <a:endParaRPr lang="en-US" sz="1200"/>
          </a:p>
          <a:p>
            <a:pPr marL="228600" indent="-228600">
              <a:buFont typeface="+mj-lt"/>
              <a:buAutoNum type="arabicPeriod"/>
            </a:pPr>
            <a:r>
              <a:rPr lang="en-US" sz="1200" smtClean="0"/>
              <a:t>Prodi </a:t>
            </a:r>
            <a:r>
              <a:rPr lang="en-US" sz="1200" smtClean="0"/>
              <a:t>S3 Pendidikan</a:t>
            </a:r>
          </a:p>
          <a:p>
            <a:pPr marL="228600" indent="-228600">
              <a:buFont typeface="+mj-lt"/>
              <a:buAutoNum type="arabicPeriod"/>
            </a:pPr>
            <a:r>
              <a:rPr lang="en-US" sz="1200" smtClean="0"/>
              <a:t>Prodi Program Profesi Guru</a:t>
            </a:r>
            <a:endParaRPr lang="en-US" sz="1200" smtClean="0"/>
          </a:p>
        </p:txBody>
      </p:sp>
      <p:sp>
        <p:nvSpPr>
          <p:cNvPr id="15" name="Rounded Rectangle 14"/>
          <p:cNvSpPr/>
          <p:nvPr/>
        </p:nvSpPr>
        <p:spPr>
          <a:xfrm>
            <a:off x="6697026" y="1473023"/>
            <a:ext cx="1866364" cy="381000"/>
          </a:xfrm>
          <a:prstGeom prst="roundRect">
            <a:avLst/>
          </a:prstGeom>
          <a:solidFill>
            <a:srgbClr val="FFFF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rPr>
              <a:t>FAKULTAS</a:t>
            </a:r>
            <a:endParaRPr lang="en-US" b="1">
              <a:solidFill>
                <a:schemeClr val="tx1"/>
              </a:solidFill>
            </a:endParaRPr>
          </a:p>
        </p:txBody>
      </p:sp>
    </p:spTree>
    <p:extLst>
      <p:ext uri="{BB962C8B-B14F-4D97-AF65-F5344CB8AC3E}">
        <p14:creationId xmlns:p14="http://schemas.microsoft.com/office/powerpoint/2010/main" val="420547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24000"/>
            <a:ext cx="8229600" cy="1328670"/>
          </a:xfrm>
        </p:spPr>
        <p:txBody>
          <a:bodyPr>
            <a:noAutofit/>
          </a:bodyPr>
          <a:lstStyle/>
          <a:p>
            <a:pPr marL="0" lvl="0" indent="0">
              <a:spcBef>
                <a:spcPts val="500"/>
              </a:spcBef>
              <a:buNone/>
            </a:pPr>
            <a:r>
              <a:rPr lang="en-US" sz="1800" smtClean="0">
                <a:solidFill>
                  <a:schemeClr val="tx1"/>
                </a:solidFill>
              </a:rPr>
              <a:t>Saat ini, dari total </a:t>
            </a:r>
            <a:r>
              <a:rPr lang="en-US" sz="1800" smtClean="0">
                <a:solidFill>
                  <a:schemeClr val="tx1"/>
                </a:solidFill>
              </a:rPr>
              <a:t>31 PS </a:t>
            </a:r>
            <a:r>
              <a:rPr lang="en-US" sz="1800" smtClean="0">
                <a:solidFill>
                  <a:schemeClr val="tx1"/>
                </a:solidFill>
              </a:rPr>
              <a:t>yang ada di FKIP Unila, ada </a:t>
            </a:r>
            <a:r>
              <a:rPr lang="en-US" sz="1800" b="1" smtClean="0">
                <a:solidFill>
                  <a:schemeClr val="tx1"/>
                </a:solidFill>
              </a:rPr>
              <a:t>4 </a:t>
            </a:r>
            <a:r>
              <a:rPr lang="en-US" sz="1800" b="1" smtClean="0">
                <a:solidFill>
                  <a:schemeClr val="tx1"/>
                </a:solidFill>
              </a:rPr>
              <a:t>PS yang telah terakreditasi </a:t>
            </a:r>
            <a:r>
              <a:rPr lang="en-US" sz="1800" b="1" smtClean="0">
                <a:solidFill>
                  <a:schemeClr val="tx1"/>
                </a:solidFill>
              </a:rPr>
              <a:t>A</a:t>
            </a:r>
            <a:r>
              <a:rPr lang="en-US" sz="1800" smtClean="0">
                <a:solidFill>
                  <a:schemeClr val="tx1"/>
                </a:solidFill>
              </a:rPr>
              <a:t>, yaitu: PS </a:t>
            </a:r>
            <a:r>
              <a:rPr lang="en-US" sz="1800" smtClean="0">
                <a:solidFill>
                  <a:schemeClr val="tx1"/>
                </a:solidFill>
              </a:rPr>
              <a:t>S1 Pendidikan Geografi, PS S1 PGSD, dan PS S1 Pendidikan Bahasa </a:t>
            </a:r>
            <a:r>
              <a:rPr lang="en-US" sz="1800" smtClean="0">
                <a:solidFill>
                  <a:schemeClr val="tx1"/>
                </a:solidFill>
              </a:rPr>
              <a:t>Indonesia, dan PS S1 Pendidikan Fisika.  Sedangkan 25 PS lain telah terkareditas B dan 2 PS belum terakreditasi karena baru berdiri pada tahun 2020 dan 2021, yaitu Prodi S3 Pendidikan dan Prodi S1 Bahasa Lampung. </a:t>
            </a:r>
            <a:endParaRPr lang="en-US" sz="1800">
              <a:solidFill>
                <a:schemeClr val="tx1"/>
              </a:solidFill>
            </a:endParaRPr>
          </a:p>
          <a:p>
            <a:pPr marL="457200" lvl="0" indent="-457200">
              <a:spcBef>
                <a:spcPts val="500"/>
              </a:spcBef>
              <a:buNone/>
            </a:pPr>
            <a:endParaRPr lang="en-US" sz="1800" smtClean="0">
              <a:solidFill>
                <a:schemeClr val="tx1"/>
              </a:solidFill>
            </a:endParaRPr>
          </a:p>
          <a:p>
            <a:pPr marL="460375" indent="-460375">
              <a:spcBef>
                <a:spcPts val="500"/>
              </a:spcBef>
              <a:buFont typeface="+mj-lt"/>
              <a:buAutoNum type="arabicPeriod"/>
            </a:pPr>
            <a:endParaRPr lang="en-US" sz="1800" smtClean="0">
              <a:solidFill>
                <a:schemeClr val="tx1"/>
              </a:solidFill>
            </a:endParaRPr>
          </a:p>
          <a:p>
            <a:pPr marL="460375" indent="-460375">
              <a:spcBef>
                <a:spcPts val="500"/>
              </a:spcBef>
              <a:buFont typeface="+mj-lt"/>
              <a:buAutoNum type="arabicPeriod"/>
            </a:pPr>
            <a:endParaRPr lang="en-US" sz="1800" smtClean="0">
              <a:solidFill>
                <a:schemeClr val="tx1"/>
              </a:solidFill>
            </a:endParaRPr>
          </a:p>
          <a:p>
            <a:pPr marL="514350" lvl="0" indent="-514350">
              <a:spcBef>
                <a:spcPts val="500"/>
              </a:spcBef>
              <a:buFont typeface="+mj-lt"/>
              <a:buAutoNum type="arabicPeriod"/>
            </a:pPr>
            <a:endParaRPr lang="en-US" sz="1800" b="1"/>
          </a:p>
        </p:txBody>
      </p:sp>
      <p:sp>
        <p:nvSpPr>
          <p:cNvPr id="5" name="Title 1"/>
          <p:cNvSpPr>
            <a:spLocks noGrp="1"/>
          </p:cNvSpPr>
          <p:nvPr>
            <p:ph type="title"/>
          </p:nvPr>
        </p:nvSpPr>
        <p:spPr>
          <a:xfrm>
            <a:off x="4981075" y="99944"/>
            <a:ext cx="3065171" cy="511799"/>
          </a:xfrm>
        </p:spPr>
        <p:txBody>
          <a:bodyPr>
            <a:normAutofit/>
          </a:bodyPr>
          <a:lstStyle/>
          <a:p>
            <a:pPr algn="r"/>
            <a:r>
              <a:rPr lang="en-US" sz="3000" smtClean="0">
                <a:latin typeface="Bernard MT Condensed" pitchFamily="18" charset="0"/>
              </a:rPr>
              <a:t>AKREDITASI PS</a:t>
            </a:r>
            <a:endParaRPr lang="en-US" sz="3000">
              <a:latin typeface="Bernard MT Condensed"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1675496847"/>
              </p:ext>
            </p:extLst>
          </p:nvPr>
        </p:nvGraphicFramePr>
        <p:xfrm>
          <a:off x="579550" y="3332407"/>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15905554"/>
              </p:ext>
            </p:extLst>
          </p:nvPr>
        </p:nvGraphicFramePr>
        <p:xfrm>
          <a:off x="5310389" y="3315953"/>
          <a:ext cx="3372761" cy="1630680"/>
        </p:xfrm>
        <a:graphic>
          <a:graphicData uri="http://schemas.openxmlformats.org/drawingml/2006/table">
            <a:tbl>
              <a:tblPr firstRow="1" bandRow="1">
                <a:tableStyleId>{5C22544A-7EE6-4342-B048-85BDC9FD1C3A}</a:tableStyleId>
              </a:tblPr>
              <a:tblGrid>
                <a:gridCol w="508318"/>
                <a:gridCol w="1606740"/>
                <a:gridCol w="1257703"/>
              </a:tblGrid>
              <a:tr h="370840">
                <a:tc>
                  <a:txBody>
                    <a:bodyPr/>
                    <a:lstStyle/>
                    <a:p>
                      <a:pPr algn="ctr"/>
                      <a:r>
                        <a:rPr lang="en-US" sz="1400" smtClean="0"/>
                        <a:t>No</a:t>
                      </a:r>
                      <a:endParaRPr lang="en-US" sz="1400"/>
                    </a:p>
                  </a:txBody>
                  <a:tcPr/>
                </a:tc>
                <a:tc>
                  <a:txBody>
                    <a:bodyPr/>
                    <a:lstStyle/>
                    <a:p>
                      <a:pPr algn="ctr"/>
                      <a:r>
                        <a:rPr lang="en-US" sz="1400" smtClean="0"/>
                        <a:t>Akreditasi</a:t>
                      </a:r>
                      <a:endParaRPr lang="en-US" sz="1400"/>
                    </a:p>
                  </a:txBody>
                  <a:tcPr/>
                </a:tc>
                <a:tc>
                  <a:txBody>
                    <a:bodyPr/>
                    <a:lstStyle/>
                    <a:p>
                      <a:pPr algn="ctr"/>
                      <a:r>
                        <a:rPr lang="en-US" sz="1400" smtClean="0"/>
                        <a:t>Jumlah</a:t>
                      </a:r>
                      <a:endParaRPr lang="en-US" sz="1400"/>
                    </a:p>
                  </a:txBody>
                  <a:tcPr/>
                </a:tc>
              </a:tr>
              <a:tr h="370840">
                <a:tc>
                  <a:txBody>
                    <a:bodyPr/>
                    <a:lstStyle/>
                    <a:p>
                      <a:pPr algn="ctr"/>
                      <a:r>
                        <a:rPr lang="en-US" sz="1400" smtClean="0"/>
                        <a:t>1</a:t>
                      </a:r>
                      <a:endParaRPr lang="en-US" sz="1400"/>
                    </a:p>
                  </a:txBody>
                  <a:tcPr/>
                </a:tc>
                <a:tc>
                  <a:txBody>
                    <a:bodyPr/>
                    <a:lstStyle/>
                    <a:p>
                      <a:pPr algn="ctr"/>
                      <a:r>
                        <a:rPr lang="en-US" sz="1400" smtClean="0"/>
                        <a:t>A</a:t>
                      </a:r>
                      <a:endParaRPr lang="en-US" sz="1400"/>
                    </a:p>
                  </a:txBody>
                  <a:tcPr/>
                </a:tc>
                <a:tc>
                  <a:txBody>
                    <a:bodyPr/>
                    <a:lstStyle/>
                    <a:p>
                      <a:pPr algn="ctr"/>
                      <a:r>
                        <a:rPr lang="en-US" sz="1400" smtClean="0"/>
                        <a:t>4</a:t>
                      </a:r>
                      <a:endParaRPr lang="en-US" sz="1400"/>
                    </a:p>
                  </a:txBody>
                  <a:tcPr/>
                </a:tc>
              </a:tr>
              <a:tr h="370840">
                <a:tc>
                  <a:txBody>
                    <a:bodyPr/>
                    <a:lstStyle/>
                    <a:p>
                      <a:pPr algn="ctr"/>
                      <a:r>
                        <a:rPr lang="en-US" sz="1400" smtClean="0"/>
                        <a:t>2</a:t>
                      </a:r>
                      <a:endParaRPr lang="en-US" sz="1400"/>
                    </a:p>
                  </a:txBody>
                  <a:tcPr/>
                </a:tc>
                <a:tc>
                  <a:txBody>
                    <a:bodyPr/>
                    <a:lstStyle/>
                    <a:p>
                      <a:pPr algn="ctr"/>
                      <a:r>
                        <a:rPr lang="en-US" sz="1400" smtClean="0"/>
                        <a:t>B</a:t>
                      </a:r>
                      <a:endParaRPr lang="en-US" sz="1400"/>
                    </a:p>
                  </a:txBody>
                  <a:tcPr/>
                </a:tc>
                <a:tc>
                  <a:txBody>
                    <a:bodyPr/>
                    <a:lstStyle/>
                    <a:p>
                      <a:pPr algn="ctr"/>
                      <a:r>
                        <a:rPr lang="en-US" sz="1400" smtClean="0"/>
                        <a:t>25</a:t>
                      </a:r>
                      <a:endParaRPr lang="en-US" sz="1400"/>
                    </a:p>
                  </a:txBody>
                  <a:tcPr/>
                </a:tc>
              </a:tr>
              <a:tr h="370840">
                <a:tc>
                  <a:txBody>
                    <a:bodyPr/>
                    <a:lstStyle/>
                    <a:p>
                      <a:pPr algn="ctr"/>
                      <a:r>
                        <a:rPr lang="en-US" sz="1400" smtClean="0"/>
                        <a:t>3</a:t>
                      </a:r>
                      <a:endParaRPr lang="en-US" sz="1400"/>
                    </a:p>
                  </a:txBody>
                  <a:tcPr/>
                </a:tc>
                <a:tc>
                  <a:txBody>
                    <a:bodyPr/>
                    <a:lstStyle/>
                    <a:p>
                      <a:pPr algn="ctr"/>
                      <a:r>
                        <a:rPr lang="en-US" sz="1400" smtClean="0"/>
                        <a:t>Belum </a:t>
                      </a:r>
                    </a:p>
                    <a:p>
                      <a:pPr algn="ctr"/>
                      <a:r>
                        <a:rPr lang="en-US" sz="1400" smtClean="0"/>
                        <a:t>Terakreditasi</a:t>
                      </a:r>
                      <a:endParaRPr lang="en-US" sz="1400"/>
                    </a:p>
                  </a:txBody>
                  <a:tcPr/>
                </a:tc>
                <a:tc>
                  <a:txBody>
                    <a:bodyPr/>
                    <a:lstStyle/>
                    <a:p>
                      <a:pPr algn="ctr"/>
                      <a:r>
                        <a:rPr lang="en-US" sz="1400" smtClean="0"/>
                        <a:t>2</a:t>
                      </a:r>
                      <a:endParaRPr lang="en-US" sz="1400"/>
                    </a:p>
                  </a:txBody>
                  <a:tcPr/>
                </a:tc>
              </a:tr>
            </a:tbl>
          </a:graphicData>
        </a:graphic>
      </p:graphicFrame>
    </p:spTree>
    <p:extLst>
      <p:ext uri="{BB962C8B-B14F-4D97-AF65-F5344CB8AC3E}">
        <p14:creationId xmlns:p14="http://schemas.microsoft.com/office/powerpoint/2010/main" val="35857245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781</TotalTime>
  <Words>1253</Words>
  <Application>Microsoft Office PowerPoint</Application>
  <PresentationFormat>On-screen Show (4:3)</PresentationFormat>
  <Paragraphs>410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Bernard MT Condensed</vt:lpstr>
      <vt:lpstr>Brush Script MT</vt:lpstr>
      <vt:lpstr>Calibri</vt:lpstr>
      <vt:lpstr>Calibri Light</vt:lpstr>
      <vt:lpstr>Office Theme</vt:lpstr>
      <vt:lpstr>PROFIL FKIP UNILA</vt:lpstr>
      <vt:lpstr>PowerPoint Presentation</vt:lpstr>
      <vt:lpstr>VISI FKIP UNILA</vt:lpstr>
      <vt:lpstr>MISI FKIP UNILA</vt:lpstr>
      <vt:lpstr>SEJARAH SINGKAT</vt:lpstr>
      <vt:lpstr>PIMPINAN FAKULTAS</vt:lpstr>
      <vt:lpstr>JURUSAN DAN  PROGRAM STUDI</vt:lpstr>
      <vt:lpstr>JURUSAN DAN  PROGRAM STUDI</vt:lpstr>
      <vt:lpstr>AKREDITASI PS</vt:lpstr>
      <vt:lpstr>UNIT KERJA DI FKIP</vt:lpstr>
      <vt:lpstr>JUMLAH DOSEN</vt:lpstr>
      <vt:lpstr>JUMLAH MAHASISWA</vt:lpstr>
      <vt:lpstr>PRESTASI MAHASISWA</vt:lpstr>
      <vt:lpstr>KERJASAMA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AdministratorPPIDS</dc:creator>
  <cp:lastModifiedBy>AdministratorPPIDS</cp:lastModifiedBy>
  <cp:revision>45</cp:revision>
  <dcterms:created xsi:type="dcterms:W3CDTF">2021-02-09T03:11:38Z</dcterms:created>
  <dcterms:modified xsi:type="dcterms:W3CDTF">2021-10-12T13:45:59Z</dcterms:modified>
</cp:coreProperties>
</file>